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5" r:id="rId1"/>
    <p:sldMasterId id="2147483687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Duru Sans" panose="020B0604020202020204" charset="0"/>
      <p:regular r:id="rId56"/>
    </p:embeddedFont>
    <p:embeddedFont>
      <p:font typeface="Inria Serif" panose="020B0604020202020204" charset="0"/>
      <p:regular r:id="rId57"/>
      <p:bold r:id="rId58"/>
      <p:italic r:id="rId59"/>
      <p:boldItalic r:id="rId60"/>
    </p:embeddedFont>
    <p:embeddedFont>
      <p:font typeface="Roboto Condensed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a-framework.org/applications/plugin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a-framework.github.io/doc/plugins/suported-plugins-list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7c74737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7c74737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Preparer 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SOFA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GitHub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Sofa-framework + </a:t>
            </a:r>
            <a:r>
              <a:rPr lang="en" u="sng">
                <a:solidFill>
                  <a:schemeClr val="hlink"/>
                </a:solidFill>
                <a:hlinkClick r:id="rId3"/>
              </a:rPr>
              <a:t>applications/plugins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Doc : </a:t>
            </a:r>
            <a:r>
              <a:rPr lang="en" u="sng">
                <a:solidFill>
                  <a:schemeClr val="hlink"/>
                </a:solidFill>
                <a:hlinkClick r:id="rId4"/>
              </a:rPr>
              <a:t>supported plugins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Video Links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-----------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Cryo / python: https://www.youtube.com/watch?v=VJNjgc13ypE&amp;list=PLL2-UDGHPj0gT2F4O4Pe0kS05Qi3A49jY&amp;index=34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 / haptics: https://www.youtube.com/watch?v=Fkizj7QVYSw&amp;list=PLL2-UDGHPj0gT2F4O4Pe0kS05Qi3A49jY&amp;index=30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Endoscopy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https://www.youtube.com/watch?v=gcTD9UHvebc&amp;list=PLL2-UDGHPj0gT2F4O4Pe0kS05Qi3A49jY&amp;index=169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Electrophysiology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https://www.youtube.com/watch?v=-7pwUDalBlg&amp;list=PLL2-UDGHPj0gT2F4O4Pe0kS05Qi3A49jY&amp;index=53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Cataract InSImo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https://www.youtube.com/watch?v=kE33G0awe_0&amp;list=PLL2-UDGHPj0gT2F4O4Pe0kS05Qi3A49jY&amp;index=38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Anatoscope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https://www.youtube.com/watch?v=ry4ORSEmz8U&amp;list=PLL2-UDGHPj0gT2F4O4Pe0kS05Qi3A49jY&amp;index=44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AR: https://www.youtube.com/watch?v=fH_RD3p4vMM&amp;list=PLL2-UDGHPj0gT2F4O4Pe0kS05Qi3A49jY&amp;index=6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Softrobot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https://www.youtube.com/watch?v=J3wVr3iv6eY&amp;list=PLL2-UDGHPj0gT2F4O4Pe0kS05Qi3A49jY&amp;index=92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Softrobot 2 (touchpad)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https://www.youtube.com/watch?v=uFyHFItwnHI&amp;list=PLL2-UDGHPj0gT2F4O4Pe0kS05Qi3A49jY&amp;index=141&amp;t=14s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https://www.youtube.com/watch?v=2MxzqrpQO9o&amp;list=PLL2-UDGHPj0gT2F4O4Pe0kS05Qi3A49jY&amp;index=151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UEngine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https://www.youtube.com/watch?v=OMAFOoxVDIQ&amp;list=PLL2-UDGHPj0gT2F4O4Pe0kS05Qi3A49jY&amp;index=152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https://www.youtube.com/watch?v=KcAM4r4G6gI&amp;list=PLL2-UDGHPj0gT2F4O4Pe0kS05Qi3A49jY&amp;index=161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e7694b2b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e7694b2b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94e6590d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94e6590d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e7694b2b8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e7694b2b8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e7694b2b8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e7694b2b8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94e6590d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94e6590d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abf815c41_9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abf815c41_9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e1bfc336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e1bfc336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Licence LIBRE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Liberté de … télécharger…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Capitalisation du savoir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diffusive! 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e1bfc336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e1bfc336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e1bfc336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e1bfc336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e1bfc336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e1bfc336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fcf2bc7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fcf2bc7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e1bfc336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e1bfc336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e1bfc336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e1bfc336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e1bfc33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e1bfc33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Hands-on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94e6590d3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94e6590d3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M: mass matrix, coupled with acceleration (lumping -&gt; diagonal)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D: damping matrix, coupled with velocity (usually approximated)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K: stiffness matrix, coupled with position (linear or non-linear)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law (Newton)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(mechanical law)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solutions (solvers : ODE-LinearS)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694e6590d3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694e6590d3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M: mass matrix, coupled with acceleration (lumping -&gt; diagonal)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D: damping matrix, coupled with velocity (usually approximated)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K: stiffness matrix, coupled with position (linear or non-linear)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law (Newton)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(mechanical law)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solutions (solvers : ODE-LinearS)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694e6590d3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694e6590d3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M: mass matrix, coupled with acceleration (lumping -&gt; diagonal)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D: damping matrix, coupled with velocity (usually approximated)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K: stiffness matrix, coupled with position (linear or non-linear)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law (Newton)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(mechanical law)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solutions (solvers : ODE-LinearS)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e1bfc336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e1bfc336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961ec13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6961ec13a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94e6590d3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694e6590d3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e1bfc336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4e1bfc336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961ec13a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961ec13a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4e1bfc336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4e1bfc3365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961ec13a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6961ec13a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e1bfc336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4e1bfc3365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e1bfc336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e1bfc3365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4e1bfc336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4e1bfc336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4e1bfc3365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4e1bfc3365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4e1bfc3365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4e1bfc3365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4e1bfc3365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4e1bfc3365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4e1bfc336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4e1bfc336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Core features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Plugins / community + reminder license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Hands-on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4e7694b2b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4e7694b2b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56f1781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56f1781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694e6590d3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694e6590d3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694e6590d3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694e6590d3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4e7694b2b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4e7694b2b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94e6590d3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94e6590d3_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4e1bfc336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4e1bfc336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4e7694b2b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4e7694b2b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694e6590d3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694e6590d3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694e659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694e659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694e6590d3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694e6590d3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9423d4d4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9423d4d4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56f17818c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56f17818c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e1bfc33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e1bfc33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International community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Contribution management, CI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Governance committees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Roadmap + release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b46f48d0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b46f48d0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e7694b2b8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e7694b2b8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2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37" y="4352925"/>
            <a:ext cx="9168074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8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9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- Management">
  <p:cSld name="TITLE_AND_BODY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0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300" y="268910"/>
            <a:ext cx="31170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- Community">
  <p:cSld name="TITLE_AND_BODY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31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301" y="255875"/>
            <a:ext cx="311700" cy="31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- Website">
  <p:cSld name="TITLE_AND_BODY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2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306" y="257509"/>
            <a:ext cx="31170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- Framework">
  <p:cSld name="TITLE_AND_BODY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33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343" y="251775"/>
            <a:ext cx="363657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34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37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37" y="4352925"/>
            <a:ext cx="9168074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8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1">
  <p:cSld name="TITLE_AND_BODY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sldNum" idx="12"/>
          </p:nvPr>
        </p:nvSpPr>
        <p:spPr>
          <a:xfrm>
            <a:off x="3730200" y="4855800"/>
            <a:ext cx="16836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100" i="1">
                <a:solidFill>
                  <a:srgbClr val="82828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buNone/>
              <a:defRPr sz="1100" i="1">
                <a:solidFill>
                  <a:srgbClr val="82828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buNone/>
              <a:defRPr sz="1100" i="1">
                <a:solidFill>
                  <a:srgbClr val="82828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buNone/>
              <a:defRPr sz="1100" i="1">
                <a:solidFill>
                  <a:srgbClr val="82828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buNone/>
              <a:defRPr sz="1100" i="1">
                <a:solidFill>
                  <a:srgbClr val="82828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buNone/>
              <a:defRPr sz="1100" i="1">
                <a:solidFill>
                  <a:srgbClr val="82828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buNone/>
              <a:defRPr sz="1100" i="1">
                <a:solidFill>
                  <a:srgbClr val="82828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buNone/>
              <a:defRPr sz="1100" i="1">
                <a:solidFill>
                  <a:srgbClr val="82828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buNone/>
              <a:defRPr sz="1100" i="1">
                <a:solidFill>
                  <a:srgbClr val="82828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www.sofa-framework.org</a:t>
            </a:r>
            <a:endParaRPr/>
          </a:p>
        </p:txBody>
      </p:sp>
      <p:sp>
        <p:nvSpPr>
          <p:cNvPr id="181" name="Google Shape;181;p39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2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3"/>
          </p:nvPr>
        </p:nvSpPr>
        <p:spPr>
          <a:xfrm>
            <a:off x="8595300" y="4855800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2570400" y="0"/>
            <a:ext cx="6249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dt" idx="10"/>
          </p:nvPr>
        </p:nvSpPr>
        <p:spPr>
          <a:xfrm>
            <a:off x="604158" y="4831353"/>
            <a:ext cx="2692500" cy="216000"/>
          </a:xfrm>
          <a:prstGeom prst="rect">
            <a:avLst/>
          </a:prstGeom>
          <a:noFill/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0"/>
          <p:cNvSpPr txBox="1">
            <a:spLocks noGrp="1"/>
          </p:cNvSpPr>
          <p:nvPr>
            <p:ph type="ftr" idx="11"/>
          </p:nvPr>
        </p:nvSpPr>
        <p:spPr>
          <a:xfrm>
            <a:off x="473765" y="4831353"/>
            <a:ext cx="108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sldNum" idx="12"/>
          </p:nvPr>
        </p:nvSpPr>
        <p:spPr>
          <a:xfrm>
            <a:off x="323850" y="4831354"/>
            <a:ext cx="144000" cy="215700"/>
          </a:xfrm>
          <a:prstGeom prst="rect">
            <a:avLst/>
          </a:prstGeom>
          <a:noFill/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body" idx="1"/>
          </p:nvPr>
        </p:nvSpPr>
        <p:spPr>
          <a:xfrm>
            <a:off x="971550" y="621000"/>
            <a:ext cx="72009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815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Char char="●"/>
              <a:defRPr sz="3300" b="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body" idx="2"/>
          </p:nvPr>
        </p:nvSpPr>
        <p:spPr>
          <a:xfrm>
            <a:off x="971550" y="1233025"/>
            <a:ext cx="72009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- Management">
  <p:cSld name="TITLE_AND_BODY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300" y="268910"/>
            <a:ext cx="31170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- Community">
  <p:cSld name="TITLE_AND_BODY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301" y="255875"/>
            <a:ext cx="311700" cy="31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- Website">
  <p:cSld name="TITLE_AND_BODY_1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7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306" y="257509"/>
            <a:ext cx="31170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- Framework">
  <p:cSld name="TITLE_AND_BODY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8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343" y="251775"/>
            <a:ext cx="363657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9" descr="SOFA_LOGO_pres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69124" y="4650505"/>
            <a:ext cx="978475" cy="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2800"/>
              <a:buFont typeface="Roboto Condensed"/>
              <a:buNone/>
              <a:defRPr sz="2800">
                <a:solidFill>
                  <a:srgbClr val="E84E1B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1600"/>
              <a:buFont typeface="Duru Sans"/>
              <a:buChar char="●"/>
              <a:defRPr sz="16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4E1B"/>
              </a:buClr>
              <a:buSzPts val="1300"/>
              <a:buFont typeface="Duru Sans"/>
              <a:buChar char="○"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4E1B"/>
              </a:buClr>
              <a:buSzPts val="1200"/>
              <a:buFont typeface="Duru Sans"/>
              <a:buChar char="■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●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○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■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●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○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D3D3C"/>
              </a:buClr>
              <a:buSzPts val="1200"/>
              <a:buFont typeface="Duru Sans"/>
              <a:buChar char="■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1pPr>
            <a:lvl2pPr lvl="1" algn="r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2pPr>
            <a:lvl3pPr lvl="2" algn="r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3pPr>
            <a:lvl4pPr lvl="3" algn="r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4pPr>
            <a:lvl5pPr lvl="4" algn="r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5pPr>
            <a:lvl6pPr lvl="5" algn="r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6pPr>
            <a:lvl7pPr lvl="6" algn="r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7pPr>
            <a:lvl8pPr lvl="7" algn="r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8pPr>
            <a:lvl9pPr lvl="8" algn="r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3600"/>
              <a:buFont typeface="Roboto Condensed"/>
              <a:buNone/>
              <a:defRPr sz="3600">
                <a:solidFill>
                  <a:srgbClr val="E84E1B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1800"/>
              <a:buFont typeface="Duru Sans"/>
              <a:buChar char="●"/>
              <a:defRPr sz="18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1pPr>
            <a:lvl2pPr marL="914400" lvl="1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1400"/>
              <a:buFont typeface="Duru Sans"/>
              <a:buChar char="○"/>
              <a:defRPr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2pPr>
            <a:lvl3pPr marL="1371600" lvl="2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1200"/>
              <a:buFont typeface="Duru Sans"/>
              <a:buChar char="■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3pPr>
            <a:lvl4pPr marL="1828800" lvl="3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●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4pPr>
            <a:lvl5pPr marL="2286000" lvl="4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○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5pPr>
            <a:lvl6pPr marL="2743200" lvl="5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■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6pPr>
            <a:lvl7pPr marL="3200400" lvl="6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●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7pPr>
            <a:lvl8pPr marL="3657600" lvl="7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○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8pPr>
            <a:lvl9pPr marL="4114800" lvl="8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200"/>
              <a:buFont typeface="Duru Sans"/>
              <a:buChar char="■"/>
              <a:defRPr sz="12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1pPr>
            <a:lvl2pPr lvl="1" algn="r" rtl="0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2pPr>
            <a:lvl3pPr lvl="2" algn="r" rtl="0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3pPr>
            <a:lvl4pPr lvl="3" algn="r" rtl="0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4pPr>
            <a:lvl5pPr lvl="4" algn="r" rtl="0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5pPr>
            <a:lvl6pPr lvl="5" algn="r" rtl="0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6pPr>
            <a:lvl7pPr lvl="6" algn="r" rtl="0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7pPr>
            <a:lvl8pPr lvl="7" algn="r" rtl="0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8pPr>
            <a:lvl9pPr lvl="8" algn="r" rtl="0">
              <a:buNone/>
              <a:defRPr sz="1300">
                <a:solidFill>
                  <a:srgbClr val="3D3D3C"/>
                </a:solidFill>
                <a:latin typeface="Duru Sans"/>
                <a:ea typeface="Duru Sans"/>
                <a:cs typeface="Duru Sans"/>
                <a:sym typeface="Duru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g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sofa-framework/sof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a-framework.org/community/doc/" TargetMode="External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gif"/><Relationship Id="rId9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 txBox="1">
            <a:spLocks noGrp="1"/>
          </p:cNvSpPr>
          <p:nvPr>
            <p:ph type="ctrTitle"/>
          </p:nvPr>
        </p:nvSpPr>
        <p:spPr>
          <a:xfrm>
            <a:off x="311700" y="2733274"/>
            <a:ext cx="85206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84E1B"/>
                </a:solidFill>
                <a:latin typeface="Duru Sans"/>
                <a:ea typeface="Duru Sans"/>
                <a:cs typeface="Duru Sans"/>
                <a:sym typeface="Duru Sans"/>
              </a:rPr>
              <a:t>An open-source solution for collaborations, prototyping and innovation in simulation</a:t>
            </a:r>
            <a:endParaRPr sz="2500">
              <a:solidFill>
                <a:srgbClr val="E84E1B"/>
              </a:solidFill>
            </a:endParaRPr>
          </a:p>
        </p:txBody>
      </p:sp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812" y="345600"/>
            <a:ext cx="7000376" cy="19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311700" y="387192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595959"/>
                </a:solidFill>
              </a:rPr>
              <a:t>Innovation catalyst in medicine and robotics</a:t>
            </a:r>
            <a:endParaRPr sz="21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body" idx="1"/>
          </p:nvPr>
        </p:nvSpPr>
        <p:spPr>
          <a:xfrm>
            <a:off x="311700" y="1136900"/>
            <a:ext cx="87753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3C3C3B"/>
                </a:solidFill>
              </a:rPr>
              <a:t>Gathers partners willing to share the costs related to the missions of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Coordination of the developments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Industrialization and maintenance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Animation and support to the community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Structure the ecosystem</a:t>
            </a:r>
            <a:endParaRPr>
              <a:solidFill>
                <a:srgbClr val="3C3C3B"/>
              </a:solidFill>
            </a:endParaRPr>
          </a:p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3C3C3B"/>
                </a:solidFill>
              </a:rPr>
              <a:t>Acting as a third-party and non-profit organization</a:t>
            </a:r>
            <a:endParaRPr>
              <a:solidFill>
                <a:srgbClr val="3C3C3B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3C3B"/>
              </a:solidFill>
            </a:endParaRPr>
          </a:p>
        </p:txBody>
      </p:sp>
      <p:sp>
        <p:nvSpPr>
          <p:cNvPr id="277" name="Google Shape;277;p50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open-source consortium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body" idx="1"/>
          </p:nvPr>
        </p:nvSpPr>
        <p:spPr>
          <a:xfrm>
            <a:off x="311700" y="307553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 dirty="0">
                <a:solidFill>
                  <a:srgbClr val="3C3C3B"/>
                </a:solidFill>
              </a:rPr>
              <a:t>Strategic partners</a:t>
            </a:r>
            <a:r>
              <a:rPr lang="en" dirty="0">
                <a:solidFill>
                  <a:srgbClr val="3C3C3B"/>
                </a:solidFill>
              </a:rPr>
              <a:t>, steering the strategy of the project</a:t>
            </a:r>
            <a:endParaRPr dirty="0">
              <a:solidFill>
                <a:srgbClr val="3C3C3B"/>
              </a:solidFill>
            </a:endParaRPr>
          </a:p>
          <a:p>
            <a:pPr marL="457200" lvl="0" indent="-342900" algn="l" rtl="0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 dirty="0">
                <a:solidFill>
                  <a:srgbClr val="3C3C3B"/>
                </a:solidFill>
              </a:rPr>
              <a:t>Technical members</a:t>
            </a:r>
            <a:r>
              <a:rPr lang="en" dirty="0">
                <a:solidFill>
                  <a:srgbClr val="3C3C3B"/>
                </a:solidFill>
              </a:rPr>
              <a:t>, defining the roadmap based on contributions</a:t>
            </a:r>
            <a:endParaRPr dirty="0">
              <a:solidFill>
                <a:srgbClr val="3C3C3B"/>
              </a:solidFill>
            </a:endParaRPr>
          </a:p>
          <a:p>
            <a:pPr marL="457200" lvl="0" indent="-342900" algn="l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 dirty="0">
                <a:solidFill>
                  <a:srgbClr val="3C3C3B"/>
                </a:solidFill>
              </a:rPr>
              <a:t>Donors</a:t>
            </a:r>
            <a:r>
              <a:rPr lang="en" dirty="0">
                <a:solidFill>
                  <a:srgbClr val="3C3C3B"/>
                </a:solidFill>
              </a:rPr>
              <a:t> </a:t>
            </a:r>
            <a:endParaRPr dirty="0">
              <a:solidFill>
                <a:srgbClr val="3C3C3B"/>
              </a:solidFill>
            </a:endParaRPr>
          </a:p>
        </p:txBody>
      </p:sp>
      <p:sp>
        <p:nvSpPr>
          <p:cNvPr id="284" name="Google Shape;284;p51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85" name="Google Shape;285;p51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open-source consortium</a:t>
            </a:r>
            <a:endParaRPr/>
          </a:p>
        </p:txBody>
      </p:sp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915" y="1623988"/>
            <a:ext cx="2075275" cy="72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590" y="3146271"/>
            <a:ext cx="851540" cy="9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581" y="3146293"/>
            <a:ext cx="916775" cy="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8861" y="3146280"/>
            <a:ext cx="948561" cy="9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9013" y="4285833"/>
            <a:ext cx="880525" cy="43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5532" y="4229287"/>
            <a:ext cx="704672" cy="6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788" y="4329308"/>
            <a:ext cx="812283" cy="43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79812" y="1510125"/>
            <a:ext cx="1383325" cy="9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governance</a:t>
            </a:r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0" name="Google Shape;300;p52"/>
          <p:cNvSpPr/>
          <p:nvPr/>
        </p:nvSpPr>
        <p:spPr>
          <a:xfrm>
            <a:off x="155575" y="1473500"/>
            <a:ext cx="4310700" cy="2590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633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331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Executive Committee (SEC)</a:t>
            </a:r>
            <a:br>
              <a:rPr lang="en" sz="2200">
                <a:solidFill>
                  <a:srgbClr val="E6331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 sz="2200">
              <a:solidFill>
                <a:srgbClr val="E6331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80975" lvl="2" indent="-171450" algn="l" rtl="0">
              <a:spcBef>
                <a:spcPts val="400"/>
              </a:spcBef>
              <a:spcAft>
                <a:spcPts val="0"/>
              </a:spcAft>
              <a:buClr>
                <a:srgbClr val="E63312"/>
              </a:buClr>
              <a:buSzPts val="1200"/>
              <a:buFont typeface="Duru Sans"/>
              <a:buChar char="●"/>
            </a:pP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Minimum once a year</a:t>
            </a:r>
            <a:endParaRPr sz="1300">
              <a:solidFill>
                <a:srgbClr val="000000"/>
              </a:solidFill>
              <a:latin typeface="Duru Sans"/>
              <a:ea typeface="Duru Sans"/>
              <a:cs typeface="Duru Sans"/>
              <a:sym typeface="Duru Sans"/>
            </a:endParaRPr>
          </a:p>
          <a:p>
            <a:pPr marL="180975" lvl="2" indent="-177800" algn="l" rtl="0">
              <a:spcBef>
                <a:spcPts val="400"/>
              </a:spcBef>
              <a:spcAft>
                <a:spcPts val="0"/>
              </a:spcAft>
              <a:buClr>
                <a:srgbClr val="E63312"/>
              </a:buClr>
              <a:buSzPts val="1300"/>
              <a:buFont typeface="Duru Sans"/>
              <a:buChar char="●"/>
            </a:pP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Decide on the Consortium engineers priority tasks</a:t>
            </a:r>
            <a:endParaRPr sz="1300">
              <a:solidFill>
                <a:srgbClr val="000000"/>
              </a:solidFill>
              <a:latin typeface="Duru Sans"/>
              <a:ea typeface="Duru Sans"/>
              <a:cs typeface="Duru Sans"/>
              <a:sym typeface="Duru Sans"/>
            </a:endParaRPr>
          </a:p>
          <a:p>
            <a:pPr marL="180975" lvl="2" indent="-177800" algn="l" rtl="0">
              <a:spcBef>
                <a:spcPts val="400"/>
              </a:spcBef>
              <a:spcAft>
                <a:spcPts val="0"/>
              </a:spcAft>
              <a:buClr>
                <a:srgbClr val="E63312"/>
              </a:buClr>
              <a:buSzPts val="1300"/>
              <a:buFont typeface="Duru Sans"/>
              <a:buChar char="●"/>
            </a:pP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Examine the Consortium's financial situation and take decisions accordingly</a:t>
            </a:r>
            <a:endParaRPr sz="1300">
              <a:solidFill>
                <a:srgbClr val="000000"/>
              </a:solidFill>
              <a:latin typeface="Duru Sans"/>
              <a:ea typeface="Duru Sans"/>
              <a:cs typeface="Duru Sans"/>
              <a:sym typeface="Duru Sans"/>
            </a:endParaRPr>
          </a:p>
          <a:p>
            <a:pPr marL="180975" lvl="2" indent="-177800" algn="l" rtl="0">
              <a:spcBef>
                <a:spcPts val="400"/>
              </a:spcBef>
              <a:spcAft>
                <a:spcPts val="0"/>
              </a:spcAft>
              <a:buClr>
                <a:srgbClr val="E63312"/>
              </a:buClr>
              <a:buSzPts val="1300"/>
              <a:buFont typeface="Duru Sans"/>
              <a:buChar char="●"/>
            </a:pP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Decide the communication policy</a:t>
            </a:r>
            <a:endParaRPr sz="1300">
              <a:solidFill>
                <a:srgbClr val="000000"/>
              </a:solidFill>
              <a:latin typeface="Duru Sans"/>
              <a:ea typeface="Duru Sans"/>
              <a:cs typeface="Duru Sans"/>
              <a:sym typeface="Duru Sans"/>
            </a:endParaRPr>
          </a:p>
        </p:txBody>
      </p:sp>
      <p:sp>
        <p:nvSpPr>
          <p:cNvPr id="301" name="Google Shape;301;p52"/>
          <p:cNvSpPr/>
          <p:nvPr/>
        </p:nvSpPr>
        <p:spPr>
          <a:xfrm>
            <a:off x="4667550" y="1473500"/>
            <a:ext cx="4310700" cy="2590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633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E6331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Technical Committee (STC)</a:t>
            </a:r>
            <a:br>
              <a:rPr lang="en" sz="2200">
                <a:solidFill>
                  <a:srgbClr val="E6331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 sz="2200">
              <a:solidFill>
                <a:srgbClr val="E6331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80975" lvl="2" indent="-171450" algn="l" rtl="0">
              <a:spcBef>
                <a:spcPts val="400"/>
              </a:spcBef>
              <a:spcAft>
                <a:spcPts val="0"/>
              </a:spcAft>
              <a:buClr>
                <a:srgbClr val="E63312"/>
              </a:buClr>
              <a:buSzPts val="1200"/>
              <a:buFont typeface="Duru Sans"/>
              <a:buChar char="●"/>
            </a:pP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Twice a year </a:t>
            </a:r>
            <a:r>
              <a:rPr lang="en" sz="1300">
                <a:latin typeface="Duru Sans"/>
                <a:ea typeface="Duru Sans"/>
                <a:cs typeface="Duru Sans"/>
                <a:sym typeface="Duru Sans"/>
              </a:rPr>
              <a:t>: </a:t>
            </a: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June </a:t>
            </a:r>
            <a:r>
              <a:rPr lang="en" sz="1300">
                <a:latin typeface="Duru Sans"/>
                <a:ea typeface="Duru Sans"/>
                <a:cs typeface="Duru Sans"/>
                <a:sym typeface="Duru Sans"/>
              </a:rPr>
              <a:t>&amp;</a:t>
            </a: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 November</a:t>
            </a:r>
            <a:endParaRPr sz="1300">
              <a:solidFill>
                <a:srgbClr val="000000"/>
              </a:solidFill>
              <a:latin typeface="Duru Sans"/>
              <a:ea typeface="Duru Sans"/>
              <a:cs typeface="Duru Sans"/>
              <a:sym typeface="Duru Sans"/>
            </a:endParaRPr>
          </a:p>
          <a:p>
            <a:pPr marL="180975" lvl="2" indent="-177800" algn="l" rtl="0">
              <a:spcBef>
                <a:spcPts val="400"/>
              </a:spcBef>
              <a:spcAft>
                <a:spcPts val="0"/>
              </a:spcAft>
              <a:buClr>
                <a:srgbClr val="E63312"/>
              </a:buClr>
              <a:buSzPts val="1300"/>
              <a:buFont typeface="Duru Sans"/>
              <a:buChar char="●"/>
            </a:pP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Vote the technical roadmap</a:t>
            </a:r>
            <a:endParaRPr sz="1300">
              <a:solidFill>
                <a:srgbClr val="000000"/>
              </a:solidFill>
              <a:latin typeface="Duru Sans"/>
              <a:ea typeface="Duru Sans"/>
              <a:cs typeface="Duru Sans"/>
              <a:sym typeface="Duru Sans"/>
            </a:endParaRPr>
          </a:p>
          <a:p>
            <a:pPr marL="180975" lvl="2" indent="-177800" algn="l" rtl="0">
              <a:spcBef>
                <a:spcPts val="400"/>
              </a:spcBef>
              <a:spcAft>
                <a:spcPts val="0"/>
              </a:spcAft>
              <a:buClr>
                <a:srgbClr val="E63312"/>
              </a:buClr>
              <a:buSzPts val="1300"/>
              <a:buFont typeface="Duru Sans"/>
              <a:buChar char="●"/>
            </a:pP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Approve/modify SOFA development and contribution rules</a:t>
            </a:r>
            <a:endParaRPr sz="1300">
              <a:solidFill>
                <a:srgbClr val="000000"/>
              </a:solidFill>
              <a:latin typeface="Duru Sans"/>
              <a:ea typeface="Duru Sans"/>
              <a:cs typeface="Duru Sans"/>
              <a:sym typeface="Duru Sans"/>
            </a:endParaRPr>
          </a:p>
          <a:p>
            <a:pPr marL="180975" lvl="2" indent="-177800" algn="l" rtl="0">
              <a:spcBef>
                <a:spcPts val="400"/>
              </a:spcBef>
              <a:spcAft>
                <a:spcPts val="0"/>
              </a:spcAft>
              <a:buClr>
                <a:srgbClr val="E63312"/>
              </a:buClr>
              <a:buSzPts val="1300"/>
              <a:buFont typeface="Duru Sans"/>
              <a:buChar char="●"/>
            </a:pPr>
            <a:r>
              <a:rPr lang="en" sz="1300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Approve who is granted write access to the master reference code</a:t>
            </a:r>
            <a:endParaRPr sz="1300">
              <a:solidFill>
                <a:srgbClr val="000000"/>
              </a:solidFill>
              <a:latin typeface="Duru Sans"/>
              <a:ea typeface="Duru Sans"/>
              <a:cs typeface="Duru Sans"/>
              <a:sym typeface="Duru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uru Sans"/>
              <a:ea typeface="Duru Sans"/>
              <a:cs typeface="Duru Sans"/>
              <a:sym typeface="Duru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</p:txBody>
      </p:sp>
      <p:sp>
        <p:nvSpPr>
          <p:cNvPr id="307" name="Google Shape;307;p53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Robustness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Explicit contributing rules (GitHub)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Explicit review process (GitHub)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Continuous Integration (CI) : regression, unit and feature tests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Stable releases every 6 month → regular releases (v24.12)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C3C3B"/>
                </a:solidFill>
              </a:rPr>
              <a:t>Foster contributions from external contributors</a:t>
            </a:r>
            <a:endParaRPr/>
          </a:p>
          <a:p>
            <a:pPr marL="9144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3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9" name="Google Shape;3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625" y="299800"/>
            <a:ext cx="2273576" cy="10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711" y="4487282"/>
            <a:ext cx="758513" cy="35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621" y="3575638"/>
            <a:ext cx="666230" cy="31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 rotWithShape="1">
          <a:blip r:embed="rId6">
            <a:alphaModFix/>
          </a:blip>
          <a:srcRect l="21358"/>
          <a:stretch/>
        </p:blipFill>
        <p:spPr>
          <a:xfrm>
            <a:off x="2491642" y="3420200"/>
            <a:ext cx="3724996" cy="15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3"/>
          <p:cNvPicPr preferRelativeResize="0"/>
          <p:nvPr/>
        </p:nvPicPr>
        <p:blipFill rotWithShape="1">
          <a:blip r:embed="rId6">
            <a:alphaModFix/>
          </a:blip>
          <a:srcRect t="32709" r="79117"/>
          <a:stretch/>
        </p:blipFill>
        <p:spPr>
          <a:xfrm>
            <a:off x="1479800" y="3914777"/>
            <a:ext cx="989195" cy="101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6143" y="3517395"/>
            <a:ext cx="696504" cy="37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3"/>
          <p:cNvPicPr preferRelativeResize="0"/>
          <p:nvPr/>
        </p:nvPicPr>
        <p:blipFill rotWithShape="1">
          <a:blip r:embed="rId8">
            <a:alphaModFix/>
          </a:blip>
          <a:srcRect l="22569" r="60557"/>
          <a:stretch/>
        </p:blipFill>
        <p:spPr>
          <a:xfrm>
            <a:off x="4789700" y="1094979"/>
            <a:ext cx="1210451" cy="120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</p:txBody>
      </p:sp>
      <p:sp>
        <p:nvSpPr>
          <p:cNvPr id="321" name="Google Shape;321;p54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Robustness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Explicit contributing rules (GitHub)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Explicit review process (GitHub)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Continuous Integration (CI) : regression, unit and feature tests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Stable releases every 6 month → regular releases (v24.12)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Constant industrialization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 code stability and quality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Document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Bug tracking</a:t>
            </a:r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625" y="299800"/>
            <a:ext cx="2273576" cy="10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4"/>
          <p:cNvPicPr preferRelativeResize="0"/>
          <p:nvPr/>
        </p:nvPicPr>
        <p:blipFill rotWithShape="1">
          <a:blip r:embed="rId4">
            <a:alphaModFix/>
          </a:blip>
          <a:srcRect l="22569" r="60557"/>
          <a:stretch/>
        </p:blipFill>
        <p:spPr>
          <a:xfrm>
            <a:off x="4789700" y="1094979"/>
            <a:ext cx="1210451" cy="120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>
            <a:spLocks noGrp="1"/>
          </p:cNvSpPr>
          <p:nvPr>
            <p:ph type="title"/>
          </p:nvPr>
        </p:nvSpPr>
        <p:spPr>
          <a:xfrm>
            <a:off x="311700" y="10840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discover the software project</a:t>
            </a:r>
            <a:endParaRPr/>
          </a:p>
        </p:txBody>
      </p:sp>
      <p:pic>
        <p:nvPicPr>
          <p:cNvPr id="331" name="Google Shape;331;p55"/>
          <p:cNvPicPr preferRelativeResize="0"/>
          <p:nvPr/>
        </p:nvPicPr>
        <p:blipFill rotWithShape="1">
          <a:blip r:embed="rId3">
            <a:alphaModFix/>
          </a:blip>
          <a:srcRect t="6703" b="6694"/>
          <a:stretch/>
        </p:blipFill>
        <p:spPr>
          <a:xfrm>
            <a:off x="0" y="2394775"/>
            <a:ext cx="9144000" cy="19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5" title="hugtalbot_flat_white_design_background_bright_orange_triangulat_24612dd6-937f-4ab5-9260-9a0cff5ba166 (Copy).png"/>
          <p:cNvPicPr preferRelativeResize="0"/>
          <p:nvPr/>
        </p:nvPicPr>
        <p:blipFill rotWithShape="1">
          <a:blip r:embed="rId4">
            <a:alphaModFix/>
          </a:blip>
          <a:srcRect t="17535" b="17735"/>
          <a:stretch/>
        </p:blipFill>
        <p:spPr>
          <a:xfrm>
            <a:off x="0" y="2048600"/>
            <a:ext cx="9144003" cy="22972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Software architecture</a:t>
            </a:r>
            <a:endParaRPr/>
          </a:p>
        </p:txBody>
      </p:sp>
      <p:sp>
        <p:nvSpPr>
          <p:cNvPr id="338" name="Google Shape;338;p56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3C3C3B"/>
                </a:solidFill>
              </a:rPr>
              <a:t>Code structure: OpenCore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Stable core written in C++ under LGPL-v2.1 (regular releases)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Coming with Python bindings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Development of plugins (free-to-define licence)</a:t>
            </a:r>
            <a:endParaRPr>
              <a:solidFill>
                <a:srgbClr val="3C3C3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3C3C3B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40" name="Google Shape;3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493" y="3090011"/>
            <a:ext cx="2280402" cy="195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805" y="3923136"/>
            <a:ext cx="744176" cy="7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Software architecture</a:t>
            </a:r>
            <a:endParaRPr/>
          </a:p>
        </p:txBody>
      </p:sp>
      <p:sp>
        <p:nvSpPr>
          <p:cNvPr id="347" name="Google Shape;347;p57"/>
          <p:cNvSpPr txBox="1">
            <a:spLocks noGrp="1"/>
          </p:cNvSpPr>
          <p:nvPr>
            <p:ph type="body" idx="1"/>
          </p:nvPr>
        </p:nvSpPr>
        <p:spPr>
          <a:xfrm>
            <a:off x="311700" y="1136900"/>
            <a:ext cx="9255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3C3C3B"/>
                </a:solidFill>
              </a:rPr>
              <a:t>Code structure: OpenCore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Stable core written in C++ under LGPL-v2.1 (regular releases)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Coming with Python bindings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Development of plugins (free-to-define licence)</a:t>
            </a:r>
            <a:endParaRPr>
              <a:solidFill>
                <a:srgbClr val="3C3C3B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3C3C3B"/>
                </a:solidFill>
              </a:rPr>
              <a:t>Multi-platform</a:t>
            </a:r>
            <a:endParaRPr>
              <a:solidFill>
                <a:srgbClr val="3C3C3B"/>
              </a:solidFill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3C3C3B"/>
                </a:solidFill>
              </a:rPr>
              <a:t>Documentation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User online documentation		</a:t>
            </a:r>
            <a:r>
              <a:rPr lang="en">
                <a:solidFill>
                  <a:srgbClr val="666666"/>
                </a:solidFill>
              </a:rPr>
              <a:t>→ sofa-framework.org/</a:t>
            </a:r>
            <a:r>
              <a:rPr lang="en" b="1">
                <a:solidFill>
                  <a:srgbClr val="666666"/>
                </a:solidFill>
              </a:rPr>
              <a:t>doc</a:t>
            </a:r>
            <a:endParaRPr b="1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API documentation				</a:t>
            </a:r>
            <a:r>
              <a:rPr lang="en">
                <a:solidFill>
                  <a:srgbClr val="666666"/>
                </a:solidFill>
              </a:rPr>
              <a:t>→ sofa-framework.org/</a:t>
            </a:r>
            <a:r>
              <a:rPr lang="en" b="1">
                <a:solidFill>
                  <a:srgbClr val="666666"/>
                </a:solidFill>
              </a:rPr>
              <a:t>api</a:t>
            </a:r>
            <a:endParaRPr b="1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Open forum					</a:t>
            </a:r>
            <a:r>
              <a:rPr lang="en">
                <a:solidFill>
                  <a:srgbClr val="666666"/>
                </a:solidFill>
              </a:rPr>
              <a:t>→ github.com/sofa-framework/sofa/</a:t>
            </a:r>
            <a:r>
              <a:rPr lang="en" b="1">
                <a:solidFill>
                  <a:srgbClr val="666666"/>
                </a:solidFill>
              </a:rPr>
              <a:t>discussions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48" name="Google Shape;348;p57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359" y="2880411"/>
            <a:ext cx="656194" cy="65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760" y="2880401"/>
            <a:ext cx="559111" cy="65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228" y="2880400"/>
            <a:ext cx="643056" cy="6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Versioning of sources</a:t>
            </a:r>
            <a:endParaRPr/>
          </a:p>
        </p:txBody>
      </p:sp>
      <p:sp>
        <p:nvSpPr>
          <p:cNvPr id="357" name="Google Shape;357;p58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Relying on Git versioning system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Hosted on GitHub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400">
                <a:solidFill>
                  <a:srgbClr val="666666"/>
                </a:solidFill>
              </a:rPr>
              <a:t>https://github.com/sofa-framework/sofa/</a:t>
            </a:r>
            <a:endParaRPr sz="140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GitHub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your fork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For your development project, work in branches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Keep your master branch up-to-date regularly</a:t>
            </a:r>
            <a:endParaRPr/>
          </a:p>
        </p:txBody>
      </p:sp>
      <p:sp>
        <p:nvSpPr>
          <p:cNvPr id="358" name="Google Shape;358;p58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575" y="838175"/>
            <a:ext cx="3452300" cy="19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SOFA architecture</a:t>
            </a:r>
            <a:endParaRPr/>
          </a:p>
        </p:txBody>
      </p:sp>
      <p:sp>
        <p:nvSpPr>
          <p:cNvPr id="365" name="Google Shape;365;p59"/>
          <p:cNvSpPr txBox="1">
            <a:spLocks noGrp="1"/>
          </p:cNvSpPr>
          <p:nvPr>
            <p:ph type="body" idx="1"/>
          </p:nvPr>
        </p:nvSpPr>
        <p:spPr>
          <a:xfrm>
            <a:off x="311700" y="883040"/>
            <a:ext cx="89721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Programmation by component: one C++ classes = one task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Level of abstraction defining base classes : common ground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also add totally new types : must inherit from BaseObject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all physical models, algorithms and simulation mechanisms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67" name="Google Shape;367;p59"/>
          <p:cNvPicPr preferRelativeResize="0"/>
          <p:nvPr/>
        </p:nvPicPr>
        <p:blipFill rotWithShape="1">
          <a:blip r:embed="rId3">
            <a:alphaModFix/>
          </a:blip>
          <a:srcRect l="25627" t="16292" r="25520" b="32036"/>
          <a:stretch/>
        </p:blipFill>
        <p:spPr>
          <a:xfrm>
            <a:off x="1752600" y="2542300"/>
            <a:ext cx="4267200" cy="2538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E84E1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8" name="Google Shape;368;p59"/>
          <p:cNvSpPr txBox="1"/>
          <p:nvPr/>
        </p:nvSpPr>
        <p:spPr>
          <a:xfrm>
            <a:off x="6254675" y="2641650"/>
            <a:ext cx="284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https://github.com/sofa-framework/sofa</a:t>
            </a:r>
            <a:endParaRPr sz="1200"/>
          </a:p>
        </p:txBody>
      </p:sp>
      <p:sp>
        <p:nvSpPr>
          <p:cNvPr id="369" name="Google Shape;369;p59"/>
          <p:cNvSpPr txBox="1"/>
          <p:nvPr/>
        </p:nvSpPr>
        <p:spPr>
          <a:xfrm>
            <a:off x="6093925" y="3208175"/>
            <a:ext cx="30501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84E1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Star * the project to follow and support us</a:t>
            </a:r>
            <a:endParaRPr sz="2400">
              <a:solidFill>
                <a:srgbClr val="3D3D3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59"/>
          <p:cNvSpPr/>
          <p:nvPr/>
        </p:nvSpPr>
        <p:spPr>
          <a:xfrm rot="-997326" flipH="1">
            <a:off x="5849160" y="2732513"/>
            <a:ext cx="237588" cy="1209050"/>
          </a:xfrm>
          <a:custGeom>
            <a:avLst/>
            <a:gdLst/>
            <a:ahLst/>
            <a:cxnLst/>
            <a:rect l="l" t="t" r="r" b="b"/>
            <a:pathLst>
              <a:path w="22265" h="67338" extrusionOk="0">
                <a:moveTo>
                  <a:pt x="6912" y="66846"/>
                </a:moveTo>
                <a:cubicBezTo>
                  <a:pt x="9447" y="66579"/>
                  <a:pt x="23257" y="68848"/>
                  <a:pt x="22123" y="65245"/>
                </a:cubicBezTo>
                <a:cubicBezTo>
                  <a:pt x="20989" y="61643"/>
                  <a:pt x="975" y="56105"/>
                  <a:pt x="108" y="45231"/>
                </a:cubicBezTo>
                <a:cubicBezTo>
                  <a:pt x="-759" y="34357"/>
                  <a:pt x="14117" y="7539"/>
                  <a:pt x="16919" y="0"/>
                </a:cubicBezTo>
              </a:path>
            </a:pathLst>
          </a:cu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04" name="Google Shape;204;p42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 SOFA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Community and project governance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principles of the framework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get started / Take home message</a:t>
            </a:r>
            <a:endParaRPr/>
          </a:p>
        </p:txBody>
      </p:sp>
      <p:sp>
        <p:nvSpPr>
          <p:cNvPr id="205" name="Google Shape;205;p42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06" name="Google Shape;206;p42" title="eurocc2-fr-gold-1200x17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646" y="409484"/>
            <a:ext cx="2848425" cy="4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2" title="Inria-0307-17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902" y="1958752"/>
            <a:ext cx="2681400" cy="178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SOFA architecture</a:t>
            </a:r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77" name="Google Shape;377;p60"/>
          <p:cNvSpPr txBox="1">
            <a:spLocks noGrp="1"/>
          </p:cNvSpPr>
          <p:nvPr>
            <p:ph type="body" idx="1"/>
          </p:nvPr>
        </p:nvSpPr>
        <p:spPr>
          <a:xfrm>
            <a:off x="311700" y="883040"/>
            <a:ext cx="89721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Programmation by component: one C++ classes = one task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Level of abstraction defining base classes : common ground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also add totally new types : must inherit from BaseObject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all physical models, algorithms and simulation mechanisms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0"/>
          <p:cNvSpPr/>
          <p:nvPr/>
        </p:nvSpPr>
        <p:spPr>
          <a:xfrm>
            <a:off x="660375" y="2647950"/>
            <a:ext cx="7908300" cy="193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E84E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uru Sans"/>
              <a:buChar char="●"/>
            </a:pPr>
            <a:r>
              <a:rPr lang="en" b="1">
                <a:latin typeface="Duru Sans"/>
                <a:ea typeface="Duru Sans"/>
                <a:cs typeface="Duru Sans"/>
                <a:sym typeface="Duru Sans"/>
              </a:rPr>
              <a:t>Sofa/framework/</a:t>
            </a:r>
            <a:r>
              <a:rPr lang="en">
                <a:latin typeface="Duru Sans"/>
                <a:ea typeface="Duru Sans"/>
                <a:cs typeface="Duru Sans"/>
                <a:sym typeface="Duru Sans"/>
              </a:rPr>
              <a:t> 	 	→ </a:t>
            </a:r>
            <a:r>
              <a:rPr lang="en" i="1">
                <a:latin typeface="Duru Sans"/>
                <a:ea typeface="Duru Sans"/>
                <a:cs typeface="Duru Sans"/>
                <a:sym typeface="Duru Sans"/>
              </a:rPr>
              <a:t>no implementation, only abstract classes = API</a:t>
            </a:r>
            <a:endParaRPr i="1">
              <a:latin typeface="Duru Sans"/>
              <a:ea typeface="Duru Sans"/>
              <a:cs typeface="Duru Sans"/>
              <a:sym typeface="Duru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uru Sans"/>
              <a:ea typeface="Duru Sans"/>
              <a:cs typeface="Duru Sans"/>
              <a:sym typeface="Duru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uru Sans"/>
              <a:buChar char="●"/>
            </a:pPr>
            <a:r>
              <a:rPr lang="en" b="1">
                <a:latin typeface="Duru Sans"/>
                <a:ea typeface="Duru Sans"/>
                <a:cs typeface="Duru Sans"/>
                <a:sym typeface="Duru Sans"/>
              </a:rPr>
              <a:t>Sofa/Component/</a:t>
            </a:r>
            <a:r>
              <a:rPr lang="en">
                <a:latin typeface="Duru Sans"/>
                <a:ea typeface="Duru Sans"/>
                <a:cs typeface="Duru Sans"/>
                <a:sym typeface="Duru Sans"/>
              </a:rPr>
              <a:t> 		</a:t>
            </a:r>
            <a:r>
              <a:rPr lang="en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→ </a:t>
            </a:r>
            <a:r>
              <a:rPr lang="en" i="1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implementation of models and algorithms</a:t>
            </a:r>
            <a:endParaRPr>
              <a:latin typeface="Duru Sans"/>
              <a:ea typeface="Duru Sans"/>
              <a:cs typeface="Duru Sans"/>
              <a:sym typeface="Duru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uru Sans"/>
              <a:ea typeface="Duru Sans"/>
              <a:cs typeface="Duru Sans"/>
              <a:sym typeface="Duru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uru Sans"/>
              <a:buChar char="●"/>
            </a:pPr>
            <a:r>
              <a:rPr lang="en">
                <a:latin typeface="Duru Sans"/>
                <a:ea typeface="Duru Sans"/>
                <a:cs typeface="Duru Sans"/>
                <a:sym typeface="Duru Sans"/>
              </a:rPr>
              <a:t>examples/</a:t>
            </a:r>
            <a:r>
              <a:rPr lang="en" b="1">
                <a:latin typeface="Duru Sans"/>
                <a:ea typeface="Duru Sans"/>
                <a:cs typeface="Duru Sans"/>
                <a:sym typeface="Duru Sans"/>
              </a:rPr>
              <a:t>Component</a:t>
            </a:r>
            <a:r>
              <a:rPr lang="en">
                <a:latin typeface="Duru Sans"/>
                <a:ea typeface="Duru Sans"/>
                <a:cs typeface="Duru Sans"/>
                <a:sym typeface="Duru Sans"/>
              </a:rPr>
              <a:t>/</a:t>
            </a:r>
            <a:br>
              <a:rPr lang="en">
                <a:latin typeface="Duru Sans"/>
                <a:ea typeface="Duru Sans"/>
                <a:cs typeface="Duru Sans"/>
                <a:sym typeface="Duru Sans"/>
              </a:rPr>
            </a:br>
            <a:endParaRPr>
              <a:latin typeface="Duru Sans"/>
              <a:ea typeface="Duru Sans"/>
              <a:cs typeface="Duru Sans"/>
              <a:sym typeface="Duru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uru Sans"/>
              <a:buChar char="●"/>
            </a:pPr>
            <a:r>
              <a:rPr lang="en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applications/plugins/</a:t>
            </a:r>
            <a:endParaRPr>
              <a:latin typeface="Duru Sans"/>
              <a:ea typeface="Duru Sans"/>
              <a:cs typeface="Duru Sans"/>
              <a:sym typeface="Duru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Compile SOFA</a:t>
            </a:r>
            <a:endParaRPr dirty="0"/>
          </a:p>
          <a:p>
            <a:pPr marL="914400" lvl="1" indent="-3175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Checkout the sources</a:t>
            </a:r>
            <a:endParaRPr dirty="0"/>
          </a:p>
          <a:p>
            <a:pPr marL="914400" lvl="1" indent="-3175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Configure with Cmake</a:t>
            </a:r>
            <a:endParaRPr dirty="0"/>
          </a:p>
          <a:p>
            <a:pPr marL="914400" lvl="1" indent="-3175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Build (using make, ninja or others)</a:t>
            </a:r>
            <a:endParaRPr dirty="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Documentation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Download the binary version (pre-compiled)</a:t>
            </a:r>
            <a:endParaRPr dirty="0"/>
          </a:p>
        </p:txBody>
      </p:sp>
      <p:sp>
        <p:nvSpPr>
          <p:cNvPr id="384" name="Google Shape;384;p61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SOFA?</a:t>
            </a:r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86" name="Google Shape;386;p61"/>
          <p:cNvSpPr txBox="1">
            <a:spLocks noGrp="1"/>
          </p:cNvSpPr>
          <p:nvPr>
            <p:ph type="body" idx="1"/>
          </p:nvPr>
        </p:nvSpPr>
        <p:spPr>
          <a:xfrm>
            <a:off x="768900" y="3819050"/>
            <a:ext cx="85206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4E1B"/>
                </a:solidFill>
              </a:rPr>
              <a:t>Note that stable binary version of SOFA is available:  </a:t>
            </a:r>
            <a:r>
              <a:rPr lang="en" b="1">
                <a:solidFill>
                  <a:srgbClr val="E84E1B"/>
                </a:solidFill>
              </a:rPr>
              <a:t>v24.12</a:t>
            </a:r>
            <a:endParaRPr b="1">
              <a:solidFill>
                <a:srgbClr val="E84E1B"/>
              </a:solidFill>
            </a:endParaRPr>
          </a:p>
        </p:txBody>
      </p:sp>
      <p:pic>
        <p:nvPicPr>
          <p:cNvPr id="387" name="Google Shape;38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526" y="4442061"/>
            <a:ext cx="664010" cy="66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461" y="4442051"/>
            <a:ext cx="565771" cy="6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3438" y="4442050"/>
            <a:ext cx="650716" cy="6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1" descr="DSC00388-3-e1450285671225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344" y="503800"/>
            <a:ext cx="3652099" cy="1256325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1" name="Google Shape;391;p61"/>
          <p:cNvSpPr txBox="1">
            <a:spLocks noGrp="1"/>
          </p:cNvSpPr>
          <p:nvPr>
            <p:ph type="body" idx="1"/>
          </p:nvPr>
        </p:nvSpPr>
        <p:spPr>
          <a:xfrm>
            <a:off x="5498300" y="1141087"/>
            <a:ext cx="36522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E84E1B"/>
                </a:solidFill>
              </a:rPr>
              <a:t>sofa-framework.org/download</a:t>
            </a:r>
            <a:endParaRPr sz="1600" b="1" dirty="0">
              <a:solidFill>
                <a:srgbClr val="E84E1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>
            <a:spLocks noGrp="1"/>
          </p:cNvSpPr>
          <p:nvPr>
            <p:ph type="title"/>
          </p:nvPr>
        </p:nvSpPr>
        <p:spPr>
          <a:xfrm>
            <a:off x="311700" y="10840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SOFA main principles</a:t>
            </a:r>
            <a:endParaRPr/>
          </a:p>
        </p:txBody>
      </p:sp>
      <p:pic>
        <p:nvPicPr>
          <p:cNvPr id="397" name="Google Shape;397;p62"/>
          <p:cNvPicPr preferRelativeResize="0"/>
          <p:nvPr/>
        </p:nvPicPr>
        <p:blipFill rotWithShape="1">
          <a:blip r:embed="rId3">
            <a:alphaModFix/>
          </a:blip>
          <a:srcRect t="6703" b="6694"/>
          <a:stretch/>
        </p:blipFill>
        <p:spPr>
          <a:xfrm>
            <a:off x="0" y="2394775"/>
            <a:ext cx="9144000" cy="19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2" title="hugtalbot_flat_white_design_background_bright_orange_triangulat_24612dd6-937f-4ab5-9260-9a0cff5ba166 (Copy).png"/>
          <p:cNvPicPr preferRelativeResize="0"/>
          <p:nvPr/>
        </p:nvPicPr>
        <p:blipFill rotWithShape="1">
          <a:blip r:embed="rId4">
            <a:alphaModFix/>
          </a:blip>
          <a:srcRect t="17535" b="17735"/>
          <a:stretch/>
        </p:blipFill>
        <p:spPr>
          <a:xfrm>
            <a:off x="0" y="2048600"/>
            <a:ext cx="9144003" cy="22972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mechanics</a:t>
            </a:r>
            <a:endParaRPr/>
          </a:p>
        </p:txBody>
      </p:sp>
      <p:sp>
        <p:nvSpPr>
          <p:cNvPr id="404" name="Google Shape;404;p63"/>
          <p:cNvSpPr txBox="1">
            <a:spLocks noGrp="1"/>
          </p:cNvSpPr>
          <p:nvPr>
            <p:ph type="body" idx="1"/>
          </p:nvPr>
        </p:nvSpPr>
        <p:spPr>
          <a:xfrm>
            <a:off x="311700" y="1233900"/>
            <a:ext cx="88323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Historical field of application in SOFA</a:t>
            </a:r>
            <a:endParaRPr/>
          </a:p>
          <a:p>
            <a:pPr marL="457200" lvl="0" indent="-34290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Classical (Newtonian) mechanics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Motion of bodies under external &amp; internal forces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Rigid = no internal force = no deformation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Elasticity = return to rest shape after stresses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Visco-elasticity = elastic material with damping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Plasticity = permanent deformation after stress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Thermoplasticity = coupling between mechanical and thermal laws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3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06" name="Google Shape;406;p63"/>
          <p:cNvPicPr preferRelativeResize="0"/>
          <p:nvPr/>
        </p:nvPicPr>
        <p:blipFill rotWithShape="1">
          <a:blip r:embed="rId3">
            <a:alphaModFix/>
          </a:blip>
          <a:srcRect b="17992"/>
          <a:stretch/>
        </p:blipFill>
        <p:spPr>
          <a:xfrm>
            <a:off x="6001925" y="318375"/>
            <a:ext cx="3066676" cy="16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mechanics</a:t>
            </a:r>
            <a:endParaRPr/>
          </a:p>
        </p:txBody>
      </p:sp>
      <p:sp>
        <p:nvSpPr>
          <p:cNvPr id="412" name="Google Shape;412;p64"/>
          <p:cNvSpPr txBox="1">
            <a:spLocks noGrp="1"/>
          </p:cNvSpPr>
          <p:nvPr>
            <p:ph type="body" idx="1"/>
          </p:nvPr>
        </p:nvSpPr>
        <p:spPr>
          <a:xfrm>
            <a:off x="311700" y="1233900"/>
            <a:ext cx="88323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Historical field of application in SOFA</a:t>
            </a:r>
            <a:endParaRPr/>
          </a:p>
          <a:p>
            <a:pPr marL="457200" lvl="0" indent="-34290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Classical (Newtonian) mechanics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Motion of bodies under external &amp; internal forces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Rigid = no internal force = no deformation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Elasticity = return to rest shape after stresses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Visco-elasticity = elastic material with damping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Plasticity = permanent deformation after stress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Thermoplasticity = coupling between mechanical and thermal laws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64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751" y="251172"/>
            <a:ext cx="3169150" cy="9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mechanics</a:t>
            </a:r>
            <a:endParaRPr/>
          </a:p>
        </p:txBody>
      </p:sp>
      <p:sp>
        <p:nvSpPr>
          <p:cNvPr id="420" name="Google Shape;420;p65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21" name="Google Shape;421;p65"/>
          <p:cNvSpPr/>
          <p:nvPr/>
        </p:nvSpPr>
        <p:spPr>
          <a:xfrm>
            <a:off x="838625" y="2949125"/>
            <a:ext cx="5311200" cy="629100"/>
          </a:xfrm>
          <a:prstGeom prst="rect">
            <a:avLst/>
          </a:prstGeom>
          <a:noFill/>
          <a:ln w="19050" cap="flat" cmpd="sng">
            <a:solidFill>
              <a:srgbClr val="E84E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5"/>
          <p:cNvSpPr txBox="1"/>
          <p:nvPr/>
        </p:nvSpPr>
        <p:spPr>
          <a:xfrm>
            <a:off x="6301575" y="2900879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84E1B"/>
                </a:solidFill>
                <a:latin typeface="Duru Sans"/>
                <a:ea typeface="Duru Sans"/>
                <a:cs typeface="Duru Sans"/>
                <a:sym typeface="Duru Sans"/>
              </a:rPr>
              <a:t>→ Rigid particle</a:t>
            </a:r>
            <a:endParaRPr b="1">
              <a:solidFill>
                <a:srgbClr val="E84E1B"/>
              </a:solidFill>
              <a:latin typeface="Duru Sans"/>
              <a:ea typeface="Duru Sans"/>
              <a:cs typeface="Duru Sans"/>
              <a:sym typeface="Duru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84E1B"/>
                </a:solidFill>
                <a:latin typeface="Duru Sans"/>
                <a:ea typeface="Duru Sans"/>
                <a:cs typeface="Duru Sans"/>
                <a:sym typeface="Duru Sans"/>
              </a:rPr>
              <a:t>→ Deformable liver</a:t>
            </a:r>
            <a:endParaRPr b="1">
              <a:solidFill>
                <a:srgbClr val="E84E1B"/>
              </a:solidFill>
              <a:latin typeface="Duru Sans"/>
              <a:ea typeface="Duru Sans"/>
              <a:cs typeface="Duru Sans"/>
              <a:sym typeface="Duru Sans"/>
            </a:endParaRPr>
          </a:p>
        </p:txBody>
      </p:sp>
      <p:sp>
        <p:nvSpPr>
          <p:cNvPr id="423" name="Google Shape;423;p65"/>
          <p:cNvSpPr txBox="1">
            <a:spLocks noGrp="1"/>
          </p:cNvSpPr>
          <p:nvPr>
            <p:ph type="body" idx="1"/>
          </p:nvPr>
        </p:nvSpPr>
        <p:spPr>
          <a:xfrm>
            <a:off x="311700" y="1233900"/>
            <a:ext cx="88323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Historical field of application in SOFA</a:t>
            </a:r>
            <a:endParaRPr/>
          </a:p>
          <a:p>
            <a:pPr marL="457200" lvl="0" indent="-34290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Classical (Newtonian) mechanics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Motion of bodies under external &amp; internal forces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Rigid = no internal force = no deformation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Elasticity = return to rest shape after stresses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Visco-elasticity = elastic material with damping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Plasticity = permanent deformation after stress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Thermoplasticity = coupling between mechanical and thermal laws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" name="Google Shape;4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751" y="251172"/>
            <a:ext cx="3169150" cy="9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</a:t>
            </a:r>
            <a:endParaRPr/>
          </a:p>
        </p:txBody>
      </p:sp>
      <p:sp>
        <p:nvSpPr>
          <p:cNvPr id="430" name="Google Shape;430;p66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 described as a graph</a:t>
            </a:r>
            <a:br>
              <a:rPr lang="en"/>
            </a:br>
            <a:r>
              <a:rPr lang="en"/>
              <a:t>(Direct Acyclic Graph, i.e. generalized hierarchy)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Composed of nodes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Nodes contain </a:t>
            </a:r>
            <a:r>
              <a:rPr lang="en" b="1"/>
              <a:t>Components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Components have parameters: </a:t>
            </a:r>
            <a:r>
              <a:rPr lang="en" b="1"/>
              <a:t>Data</a:t>
            </a:r>
            <a:endParaRPr b="1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31" name="Google Shape;431;p66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32" name="Google Shape;4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116" y="1404498"/>
            <a:ext cx="2437200" cy="2905800"/>
          </a:xfrm>
          <a:prstGeom prst="round2SameRect">
            <a:avLst>
              <a:gd name="adj1" fmla="val 0"/>
              <a:gd name="adj2" fmla="val 994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</a:t>
            </a:r>
            <a:endParaRPr/>
          </a:p>
        </p:txBody>
      </p:sp>
      <p:sp>
        <p:nvSpPr>
          <p:cNvPr id="438" name="Google Shape;438;p67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 described as a graph</a:t>
            </a:r>
            <a:br>
              <a:rPr lang="en"/>
            </a:br>
            <a:r>
              <a:rPr lang="en"/>
              <a:t>(Direct Acyclic Graph, i.e. generalized hierarchy)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Composed of nodes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Nodes contain </a:t>
            </a:r>
            <a:r>
              <a:rPr lang="en" b="1"/>
              <a:t>Components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Components have parameters: </a:t>
            </a:r>
            <a:r>
              <a:rPr lang="en" b="1"/>
              <a:t>Data</a:t>
            </a:r>
            <a:endParaRPr b="1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39" name="Google Shape;439;p67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40" name="Google Shape;4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116" y="1404498"/>
            <a:ext cx="2437200" cy="2905800"/>
          </a:xfrm>
          <a:prstGeom prst="round2SameRect">
            <a:avLst>
              <a:gd name="adj1" fmla="val 0"/>
              <a:gd name="adj2" fmla="val 994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1" name="Google Shape;4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751" y="251172"/>
            <a:ext cx="3169150" cy="9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7"/>
          <p:cNvSpPr/>
          <p:nvPr/>
        </p:nvSpPr>
        <p:spPr>
          <a:xfrm>
            <a:off x="6917375" y="4081250"/>
            <a:ext cx="2034900" cy="160800"/>
          </a:xfrm>
          <a:prstGeom prst="rect">
            <a:avLst/>
          </a:prstGeom>
          <a:noFill/>
          <a:ln w="19050" cap="flat" cmpd="sng">
            <a:solidFill>
              <a:srgbClr val="E84E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7"/>
          <p:cNvSpPr/>
          <p:nvPr/>
        </p:nvSpPr>
        <p:spPr>
          <a:xfrm>
            <a:off x="6917375" y="3928850"/>
            <a:ext cx="2034900" cy="160800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6917375" y="3776450"/>
            <a:ext cx="2034900" cy="1608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7"/>
          <p:cNvSpPr/>
          <p:nvPr/>
        </p:nvSpPr>
        <p:spPr>
          <a:xfrm>
            <a:off x="6615525" y="545100"/>
            <a:ext cx="337800" cy="327300"/>
          </a:xfrm>
          <a:prstGeom prst="rect">
            <a:avLst/>
          </a:prstGeom>
          <a:noFill/>
          <a:ln w="19050" cap="flat" cmpd="sng">
            <a:solidFill>
              <a:srgbClr val="E84E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7"/>
          <p:cNvSpPr/>
          <p:nvPr/>
        </p:nvSpPr>
        <p:spPr>
          <a:xfrm>
            <a:off x="7265475" y="635075"/>
            <a:ext cx="337800" cy="231600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7"/>
          <p:cNvSpPr/>
          <p:nvPr/>
        </p:nvSpPr>
        <p:spPr>
          <a:xfrm>
            <a:off x="7638375" y="635075"/>
            <a:ext cx="291000" cy="2316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</a:t>
            </a:r>
            <a:endParaRPr/>
          </a:p>
        </p:txBody>
      </p:sp>
      <p:sp>
        <p:nvSpPr>
          <p:cNvPr id="453" name="Google Shape;453;p68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 described as a graph</a:t>
            </a:r>
            <a:br>
              <a:rPr lang="en"/>
            </a:br>
            <a:r>
              <a:rPr lang="en"/>
              <a:t>(Direct Acyclic Graph, i.e. generalized hierarchy)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Composed of nodes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Nodes contain </a:t>
            </a:r>
            <a:r>
              <a:rPr lang="en" b="1"/>
              <a:t>Components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Components have parameters: </a:t>
            </a:r>
            <a:r>
              <a:rPr lang="en" b="1"/>
              <a:t>Data</a:t>
            </a:r>
            <a:endParaRPr b="1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can be linked together ( </a:t>
            </a:r>
            <a:r>
              <a:rPr lang="en" i="1"/>
              <a:t>input=@dofs.value</a:t>
            </a:r>
            <a:r>
              <a:rPr lang="en"/>
              <a:t> 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Described using XML or Python</a:t>
            </a:r>
            <a:endParaRPr/>
          </a:p>
        </p:txBody>
      </p:sp>
      <p:sp>
        <p:nvSpPr>
          <p:cNvPr id="454" name="Google Shape;454;p68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55" name="Google Shape;4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116" y="109098"/>
            <a:ext cx="2437200" cy="2905800"/>
          </a:xfrm>
          <a:prstGeom prst="round2SameRect">
            <a:avLst>
              <a:gd name="adj1" fmla="val 0"/>
              <a:gd name="adj2" fmla="val 994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" name="Google Shape;460;p69"/>
          <p:cNvCxnSpPr/>
          <p:nvPr/>
        </p:nvCxnSpPr>
        <p:spPr>
          <a:xfrm rot="10800000">
            <a:off x="6184124" y="4061671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61" name="Google Shape;461;p69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</a:t>
            </a:r>
            <a:endParaRPr/>
          </a:p>
        </p:txBody>
      </p:sp>
      <p:sp>
        <p:nvSpPr>
          <p:cNvPr id="462" name="Google Shape;462;p69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cxnSp>
        <p:nvCxnSpPr>
          <p:cNvPr id="463" name="Google Shape;463;p69"/>
          <p:cNvCxnSpPr/>
          <p:nvPr/>
        </p:nvCxnSpPr>
        <p:spPr>
          <a:xfrm>
            <a:off x="4275018" y="1898723"/>
            <a:ext cx="0" cy="5919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64" name="Google Shape;464;p69"/>
          <p:cNvCxnSpPr/>
          <p:nvPr/>
        </p:nvCxnSpPr>
        <p:spPr>
          <a:xfrm>
            <a:off x="4279383" y="3385115"/>
            <a:ext cx="25212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65" name="Google Shape;465;p69"/>
          <p:cNvCxnSpPr/>
          <p:nvPr/>
        </p:nvCxnSpPr>
        <p:spPr>
          <a:xfrm>
            <a:off x="4275018" y="2906245"/>
            <a:ext cx="0" cy="4803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66" name="Google Shape;466;p69"/>
          <p:cNvCxnSpPr/>
          <p:nvPr/>
        </p:nvCxnSpPr>
        <p:spPr>
          <a:xfrm rot="10800000">
            <a:off x="7293925" y="3732275"/>
            <a:ext cx="9000" cy="5796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67" name="Google Shape;467;p69"/>
          <p:cNvCxnSpPr/>
          <p:nvPr/>
        </p:nvCxnSpPr>
        <p:spPr>
          <a:xfrm rot="10800000">
            <a:off x="5688621" y="4061686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68" name="Google Shape;468;p69"/>
          <p:cNvCxnSpPr/>
          <p:nvPr/>
        </p:nvCxnSpPr>
        <p:spPr>
          <a:xfrm rot="10800000">
            <a:off x="6598599" y="4040721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69" name="Google Shape;469;p69"/>
          <p:cNvSpPr/>
          <p:nvPr/>
        </p:nvSpPr>
        <p:spPr>
          <a:xfrm>
            <a:off x="6797258" y="3022741"/>
            <a:ext cx="977700" cy="744000"/>
          </a:xfrm>
          <a:prstGeom prst="ellipse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Liver</a:t>
            </a:r>
            <a:endParaRPr sz="1600">
              <a:latin typeface="Duru Sans"/>
              <a:ea typeface="Duru Sans"/>
              <a:cs typeface="Duru Sans"/>
              <a:sym typeface="Duru Sans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3786243" y="1248006"/>
            <a:ext cx="977700" cy="744000"/>
          </a:xfrm>
          <a:prstGeom prst="ellipse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800" i="0" u="none" strike="noStrike" cap="none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Root</a:t>
            </a:r>
            <a:endParaRPr sz="1800">
              <a:latin typeface="Duru Sans"/>
              <a:ea typeface="Duru Sans"/>
              <a:cs typeface="Duru Sans"/>
              <a:sym typeface="Duru Sans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5390081" y="4250775"/>
            <a:ext cx="5139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DOF</a:t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7032875" y="4250775"/>
            <a:ext cx="1982700" cy="744000"/>
          </a:xfrm>
          <a:prstGeom prst="rect">
            <a:avLst/>
          </a:prstGeom>
          <a:solidFill>
            <a:srgbClr val="B1B1B1"/>
          </a:solidFill>
          <a:ln w="19050" cap="rnd" cmpd="sng">
            <a:solidFill>
              <a:srgbClr val="828282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Century Gothic"/>
              <a:buNone/>
            </a:pPr>
            <a:r>
              <a:rPr lang="en" sz="1100" b="1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Solvers </a:t>
            </a:r>
            <a:br>
              <a:rPr lang="en" sz="1100" b="1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100" b="1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integration scheme (ODE)</a:t>
            </a:r>
            <a:br>
              <a:rPr lang="en" sz="1100" b="1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100" b="1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linear solver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Century Gothic"/>
              <a:buNone/>
            </a:pPr>
            <a:endParaRPr sz="1100" b="1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p69"/>
          <p:cNvSpPr/>
          <p:nvPr/>
        </p:nvSpPr>
        <p:spPr>
          <a:xfrm>
            <a:off x="6034264" y="4250775"/>
            <a:ext cx="2997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FF</a:t>
            </a:r>
            <a:endParaRPr/>
          </a:p>
        </p:txBody>
      </p:sp>
      <p:sp>
        <p:nvSpPr>
          <p:cNvPr id="474" name="Google Shape;474;p69"/>
          <p:cNvSpPr/>
          <p:nvPr/>
        </p:nvSpPr>
        <p:spPr>
          <a:xfrm>
            <a:off x="6448751" y="4248137"/>
            <a:ext cx="2997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endParaRPr/>
          </a:p>
        </p:txBody>
      </p:sp>
      <p:cxnSp>
        <p:nvCxnSpPr>
          <p:cNvPr id="475" name="Google Shape;475;p69"/>
          <p:cNvCxnSpPr/>
          <p:nvPr/>
        </p:nvCxnSpPr>
        <p:spPr>
          <a:xfrm>
            <a:off x="1760057" y="3385115"/>
            <a:ext cx="25212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76" name="Google Shape;476;p69"/>
          <p:cNvCxnSpPr/>
          <p:nvPr/>
        </p:nvCxnSpPr>
        <p:spPr>
          <a:xfrm rot="10800000">
            <a:off x="1246218" y="3774197"/>
            <a:ext cx="0" cy="4494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77" name="Google Shape;477;p69"/>
          <p:cNvCxnSpPr/>
          <p:nvPr/>
        </p:nvCxnSpPr>
        <p:spPr>
          <a:xfrm rot="10800000">
            <a:off x="716881" y="4047562"/>
            <a:ext cx="14643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78" name="Google Shape;478;p69"/>
          <p:cNvCxnSpPr/>
          <p:nvPr/>
        </p:nvCxnSpPr>
        <p:spPr>
          <a:xfrm rot="10800000">
            <a:off x="716882" y="4047502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79" name="Google Shape;479;p69"/>
          <p:cNvCxnSpPr/>
          <p:nvPr/>
        </p:nvCxnSpPr>
        <p:spPr>
          <a:xfrm rot="10800000">
            <a:off x="1668447" y="4047502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80" name="Google Shape;480;p69"/>
          <p:cNvCxnSpPr/>
          <p:nvPr/>
        </p:nvCxnSpPr>
        <p:spPr>
          <a:xfrm rot="10800000">
            <a:off x="2190910" y="4047502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81" name="Google Shape;481;p69"/>
          <p:cNvSpPr/>
          <p:nvPr/>
        </p:nvSpPr>
        <p:spPr>
          <a:xfrm>
            <a:off x="460013" y="4257555"/>
            <a:ext cx="5139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DOF</a:t>
            </a:r>
            <a:endParaRPr/>
          </a:p>
        </p:txBody>
      </p:sp>
      <p:sp>
        <p:nvSpPr>
          <p:cNvPr id="482" name="Google Shape;482;p69"/>
          <p:cNvSpPr/>
          <p:nvPr/>
        </p:nvSpPr>
        <p:spPr>
          <a:xfrm>
            <a:off x="1937700" y="4257550"/>
            <a:ext cx="641100" cy="340200"/>
          </a:xfrm>
          <a:prstGeom prst="rect">
            <a:avLst/>
          </a:prstGeom>
          <a:solidFill>
            <a:srgbClr val="B1B1B1"/>
          </a:solidFill>
          <a:ln w="19050" cap="rnd" cmpd="sng">
            <a:solidFill>
              <a:srgbClr val="828282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Century Gothic"/>
              <a:buNone/>
            </a:pPr>
            <a:r>
              <a:rPr lang="en" sz="1100" b="1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Solvers</a:t>
            </a:r>
            <a:endParaRPr sz="1100"/>
          </a:p>
        </p:txBody>
      </p:sp>
      <p:sp>
        <p:nvSpPr>
          <p:cNvPr id="483" name="Google Shape;483;p69"/>
          <p:cNvSpPr/>
          <p:nvPr/>
        </p:nvSpPr>
        <p:spPr>
          <a:xfrm>
            <a:off x="1104198" y="4257555"/>
            <a:ext cx="2997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FF</a:t>
            </a:r>
            <a:endParaRPr/>
          </a:p>
        </p:txBody>
      </p:sp>
      <p:sp>
        <p:nvSpPr>
          <p:cNvPr id="484" name="Google Shape;484;p69"/>
          <p:cNvSpPr/>
          <p:nvPr/>
        </p:nvSpPr>
        <p:spPr>
          <a:xfrm>
            <a:off x="1518684" y="4254917"/>
            <a:ext cx="2997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endParaRPr/>
          </a:p>
        </p:txBody>
      </p:sp>
      <p:sp>
        <p:nvSpPr>
          <p:cNvPr id="485" name="Google Shape;485;p69"/>
          <p:cNvSpPr/>
          <p:nvPr/>
        </p:nvSpPr>
        <p:spPr>
          <a:xfrm>
            <a:off x="775229" y="3022741"/>
            <a:ext cx="977700" cy="744000"/>
          </a:xfrm>
          <a:prstGeom prst="ellipse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Heart</a:t>
            </a:r>
            <a:endParaRPr sz="1600">
              <a:latin typeface="Duru Sans"/>
              <a:ea typeface="Duru Sans"/>
              <a:cs typeface="Duru Sans"/>
              <a:sym typeface="Duru Sans"/>
            </a:endParaRPr>
          </a:p>
        </p:txBody>
      </p:sp>
      <p:cxnSp>
        <p:nvCxnSpPr>
          <p:cNvPr id="486" name="Google Shape;486;p69"/>
          <p:cNvCxnSpPr/>
          <p:nvPr/>
        </p:nvCxnSpPr>
        <p:spPr>
          <a:xfrm rot="10800000">
            <a:off x="716848" y="4052941"/>
            <a:ext cx="9516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87" name="Google Shape;487;p69"/>
          <p:cNvCxnSpPr/>
          <p:nvPr/>
        </p:nvCxnSpPr>
        <p:spPr>
          <a:xfrm rot="10800000">
            <a:off x="5688325" y="4039425"/>
            <a:ext cx="1614600" cy="69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88" name="Google Shape;488;p69"/>
          <p:cNvSpPr/>
          <p:nvPr/>
        </p:nvSpPr>
        <p:spPr>
          <a:xfrm>
            <a:off x="3356950" y="2451200"/>
            <a:ext cx="1836000" cy="4458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AnimationLoop</a:t>
            </a:r>
            <a:endParaRPr sz="1600">
              <a:latin typeface="Duru Sans"/>
              <a:ea typeface="Duru Sans"/>
              <a:cs typeface="Duru Sans"/>
              <a:sym typeface="Duru Sans"/>
            </a:endParaRPr>
          </a:p>
        </p:txBody>
      </p:sp>
      <p:pic>
        <p:nvPicPr>
          <p:cNvPr id="489" name="Google Shape;4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5300"/>
            <a:ext cx="2623304" cy="19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5150" y="1237825"/>
            <a:ext cx="2153400" cy="16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3" name="Google Shape;213;p43"/>
          <p:cNvSpPr txBox="1"/>
          <p:nvPr/>
        </p:nvSpPr>
        <p:spPr>
          <a:xfrm>
            <a:off x="311700" y="-589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84E1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Round table</a:t>
            </a:r>
            <a:endParaRPr sz="3600">
              <a:solidFill>
                <a:srgbClr val="E84E1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5" name="Google Shape;215;p43"/>
          <p:cNvSpPr txBox="1"/>
          <p:nvPr/>
        </p:nvSpPr>
        <p:spPr>
          <a:xfrm>
            <a:off x="447100" y="451075"/>
            <a:ext cx="250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Speaker: Erik Pernod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3">
            <a:alphaModFix/>
          </a:blip>
          <a:srcRect l="1397" t="1415" r="2881" b="2936"/>
          <a:stretch/>
        </p:blipFill>
        <p:spPr>
          <a:xfrm>
            <a:off x="201299" y="628425"/>
            <a:ext cx="613100" cy="7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06D8374-970C-BA83-A2F9-8DA58CE49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614" y="1712237"/>
            <a:ext cx="3330933" cy="188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2D97DBE-202B-7C3E-060A-3CC2CC62A561}"/>
              </a:ext>
            </a:extLst>
          </p:cNvPr>
          <p:cNvSpPr/>
          <p:nvPr/>
        </p:nvSpPr>
        <p:spPr>
          <a:xfrm>
            <a:off x="5143500" y="609601"/>
            <a:ext cx="1826325" cy="4197350"/>
          </a:xfrm>
          <a:custGeom>
            <a:avLst/>
            <a:gdLst>
              <a:gd name="connsiteX0" fmla="*/ 3492500 w 3632200"/>
              <a:gd name="connsiteY0" fmla="*/ 0 h 8534400"/>
              <a:gd name="connsiteX1" fmla="*/ 1473200 w 3632200"/>
              <a:gd name="connsiteY1" fmla="*/ 4178300 h 8534400"/>
              <a:gd name="connsiteX2" fmla="*/ 3632200 w 3632200"/>
              <a:gd name="connsiteY2" fmla="*/ 8534400 h 8534400"/>
              <a:gd name="connsiteX3" fmla="*/ 241300 w 3632200"/>
              <a:gd name="connsiteY3" fmla="*/ 8356600 h 8534400"/>
              <a:gd name="connsiteX4" fmla="*/ 0 w 3632200"/>
              <a:gd name="connsiteY4" fmla="*/ 774700 h 8534400"/>
              <a:gd name="connsiteX5" fmla="*/ 3492500 w 3632200"/>
              <a:gd name="connsiteY5" fmla="*/ 0 h 853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32200" h="8534400">
                <a:moveTo>
                  <a:pt x="3492500" y="0"/>
                </a:moveTo>
                <a:lnTo>
                  <a:pt x="1473200" y="4178300"/>
                </a:lnTo>
                <a:lnTo>
                  <a:pt x="3632200" y="8534400"/>
                </a:lnTo>
                <a:lnTo>
                  <a:pt x="241300" y="8356600"/>
                </a:lnTo>
                <a:lnTo>
                  <a:pt x="0" y="774700"/>
                </a:lnTo>
                <a:lnTo>
                  <a:pt x="34925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2A78C6-909A-B9CA-D654-4D29FCCC2000}"/>
              </a:ext>
            </a:extLst>
          </p:cNvPr>
          <p:cNvGrpSpPr/>
          <p:nvPr/>
        </p:nvGrpSpPr>
        <p:grpSpPr>
          <a:xfrm>
            <a:off x="5884247" y="609601"/>
            <a:ext cx="1140110" cy="4267200"/>
            <a:chOff x="11758187" y="1219196"/>
            <a:chExt cx="2168326" cy="853004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655682-F82C-2031-79EB-95350A526EE3}"/>
                </a:ext>
              </a:extLst>
            </p:cNvPr>
            <p:cNvCxnSpPr>
              <a:cxnSpLocks/>
              <a:stCxn id="27" idx="0"/>
              <a:endCxn id="27" idx="1"/>
            </p:cNvCxnSpPr>
            <p:nvPr/>
          </p:nvCxnSpPr>
          <p:spPr>
            <a:xfrm flipH="1">
              <a:off x="11758187" y="1219196"/>
              <a:ext cx="1931022" cy="4107809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B768C1C-A9DA-E49D-17E1-C8101194B8D3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H="1" flipV="1">
              <a:off x="11758187" y="5327005"/>
              <a:ext cx="2168326" cy="442223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1" name="Google Shape;90;p16">
            <a:extLst>
              <a:ext uri="{FF2B5EF4-FFF2-40B4-BE49-F238E27FC236}">
                <a16:creationId xmlns:a16="http://schemas.microsoft.com/office/drawing/2014/main" id="{402277AF-DC0E-8C87-7BC4-D6C831A98EB5}"/>
              </a:ext>
            </a:extLst>
          </p:cNvPr>
          <p:cNvSpPr/>
          <p:nvPr/>
        </p:nvSpPr>
        <p:spPr>
          <a:xfrm>
            <a:off x="-1" y="3494300"/>
            <a:ext cx="7416801" cy="1256838"/>
          </a:xfrm>
          <a:prstGeom prst="rightArrow">
            <a:avLst>
              <a:gd name="adj1" fmla="val 50000"/>
              <a:gd name="adj2" fmla="val 69394"/>
            </a:avLst>
          </a:prstGeom>
          <a:solidFill>
            <a:srgbClr val="56779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40D912-97C5-D656-68CF-9A97FF343F7E}"/>
              </a:ext>
            </a:extLst>
          </p:cNvPr>
          <p:cNvGrpSpPr/>
          <p:nvPr/>
        </p:nvGrpSpPr>
        <p:grpSpPr>
          <a:xfrm>
            <a:off x="5179466" y="3883045"/>
            <a:ext cx="1353474" cy="1087884"/>
            <a:chOff x="10358932" y="7766090"/>
            <a:chExt cx="2706948" cy="2175768"/>
          </a:xfrm>
        </p:grpSpPr>
        <p:pic>
          <p:nvPicPr>
            <p:cNvPr id="33" name="Google Shape;108;p17">
              <a:extLst>
                <a:ext uri="{FF2B5EF4-FFF2-40B4-BE49-F238E27FC236}">
                  <a16:creationId xmlns:a16="http://schemas.microsoft.com/office/drawing/2014/main" id="{4E0CC3DF-94DE-8BEE-D47C-445A8419C38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93875" y="8844220"/>
              <a:ext cx="872005" cy="90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99;p16">
              <a:extLst>
                <a:ext uri="{FF2B5EF4-FFF2-40B4-BE49-F238E27FC236}">
                  <a16:creationId xmlns:a16="http://schemas.microsoft.com/office/drawing/2014/main" id="{56969118-5CEB-279D-A201-D84DCA8C7FBF}"/>
                </a:ext>
              </a:extLst>
            </p:cNvPr>
            <p:cNvSpPr txBox="1"/>
            <p:nvPr/>
          </p:nvSpPr>
          <p:spPr>
            <a:xfrm>
              <a:off x="10358932" y="9045458"/>
              <a:ext cx="2152800" cy="8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GB" sz="1000" b="1" i="1" dirty="0"/>
                <a:t>2018-2025</a:t>
              </a:r>
              <a:endParaRPr sz="1000" b="1" i="1" dirty="0"/>
            </a:p>
          </p:txBody>
        </p:sp>
        <p:pic>
          <p:nvPicPr>
            <p:cNvPr id="35" name="Google Shape;128;p17">
              <a:extLst>
                <a:ext uri="{FF2B5EF4-FFF2-40B4-BE49-F238E27FC236}">
                  <a16:creationId xmlns:a16="http://schemas.microsoft.com/office/drawing/2014/main" id="{FAEAFF3D-36C5-0465-1864-5B8C464554D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769178" y="7766090"/>
              <a:ext cx="2001084" cy="9949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A2FA25-448F-0A1F-70EE-DF18B49F7AB8}"/>
              </a:ext>
            </a:extLst>
          </p:cNvPr>
          <p:cNvGrpSpPr/>
          <p:nvPr/>
        </p:nvGrpSpPr>
        <p:grpSpPr>
          <a:xfrm>
            <a:off x="114162" y="1885207"/>
            <a:ext cx="1610408" cy="3052943"/>
            <a:chOff x="228324" y="3770413"/>
            <a:chExt cx="3220816" cy="6105886"/>
          </a:xfrm>
        </p:grpSpPr>
        <p:sp>
          <p:nvSpPr>
            <p:cNvPr id="37" name="Google Shape;91;p16">
              <a:extLst>
                <a:ext uri="{FF2B5EF4-FFF2-40B4-BE49-F238E27FC236}">
                  <a16:creationId xmlns:a16="http://schemas.microsoft.com/office/drawing/2014/main" id="{46F1A416-56EB-AF81-6439-353CC63EE42F}"/>
                </a:ext>
              </a:extLst>
            </p:cNvPr>
            <p:cNvSpPr txBox="1"/>
            <p:nvPr/>
          </p:nvSpPr>
          <p:spPr>
            <a:xfrm>
              <a:off x="753275" y="8979899"/>
              <a:ext cx="2152800" cy="8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GB" sz="1000" b="1" i="1" dirty="0"/>
                <a:t>2008-2011</a:t>
              </a:r>
              <a:endParaRPr sz="1000" b="1" i="1" dirty="0"/>
            </a:p>
          </p:txBody>
        </p:sp>
        <p:pic>
          <p:nvPicPr>
            <p:cNvPr id="38" name="Google Shape;92;p16">
              <a:extLst>
                <a:ext uri="{FF2B5EF4-FFF2-40B4-BE49-F238E27FC236}">
                  <a16:creationId xmlns:a16="http://schemas.microsoft.com/office/drawing/2014/main" id="{8B374722-171E-0853-E459-9D947D66974A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8324" y="7718009"/>
              <a:ext cx="1972527" cy="89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94;p16">
              <a:extLst>
                <a:ext uri="{FF2B5EF4-FFF2-40B4-BE49-F238E27FC236}">
                  <a16:creationId xmlns:a16="http://schemas.microsoft.com/office/drawing/2014/main" id="{DC6CBBD7-94F1-7F7D-FA00-0D564B12C0F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34210"/>
            <a:stretch/>
          </p:blipFill>
          <p:spPr>
            <a:xfrm>
              <a:off x="1864129" y="7659654"/>
              <a:ext cx="1585011" cy="6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102;p16">
              <a:extLst>
                <a:ext uri="{FF2B5EF4-FFF2-40B4-BE49-F238E27FC236}">
                  <a16:creationId xmlns:a16="http://schemas.microsoft.com/office/drawing/2014/main" id="{07656138-1E51-1C1F-402F-35FA6898E4D8}"/>
                </a:ext>
              </a:extLst>
            </p:cNvPr>
            <p:cNvSpPr/>
            <p:nvPr/>
          </p:nvSpPr>
          <p:spPr>
            <a:xfrm rot="-5400000">
              <a:off x="1695275" y="7236095"/>
              <a:ext cx="554400" cy="285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1" name="Google Shape;121;p17">
              <a:extLst>
                <a:ext uri="{FF2B5EF4-FFF2-40B4-BE49-F238E27FC236}">
                  <a16:creationId xmlns:a16="http://schemas.microsoft.com/office/drawing/2014/main" id="{058AFCD7-E210-45A7-AF29-A0F9C8CE0CD1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7803" y="3770413"/>
              <a:ext cx="2922762" cy="313475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818753-5AEF-D7F6-3856-32CAD3475052}"/>
              </a:ext>
            </a:extLst>
          </p:cNvPr>
          <p:cNvGrpSpPr/>
          <p:nvPr/>
        </p:nvGrpSpPr>
        <p:grpSpPr>
          <a:xfrm>
            <a:off x="1983889" y="1861623"/>
            <a:ext cx="1678926" cy="3085697"/>
            <a:chOff x="3967778" y="3723246"/>
            <a:chExt cx="3357851" cy="6171394"/>
          </a:xfrm>
        </p:grpSpPr>
        <p:sp>
          <p:nvSpPr>
            <p:cNvPr id="43" name="Google Shape;93;p16">
              <a:extLst>
                <a:ext uri="{FF2B5EF4-FFF2-40B4-BE49-F238E27FC236}">
                  <a16:creationId xmlns:a16="http://schemas.microsoft.com/office/drawing/2014/main" id="{6C6C7006-3A60-90C3-A390-FCF31B563243}"/>
                </a:ext>
              </a:extLst>
            </p:cNvPr>
            <p:cNvSpPr txBox="1"/>
            <p:nvPr/>
          </p:nvSpPr>
          <p:spPr>
            <a:xfrm>
              <a:off x="4456469" y="8998240"/>
              <a:ext cx="2152800" cy="8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2000" b="1" i="1"/>
              </a:lvl1pPr>
            </a:lstStyle>
            <a:p>
              <a:r>
                <a:rPr lang="en-GB" sz="1000" dirty="0"/>
                <a:t>2012-2016</a:t>
              </a:r>
              <a:endParaRPr sz="1000" dirty="0"/>
            </a:p>
          </p:txBody>
        </p:sp>
        <p:pic>
          <p:nvPicPr>
            <p:cNvPr id="44" name="Google Shape;95;p16">
              <a:extLst>
                <a:ext uri="{FF2B5EF4-FFF2-40B4-BE49-F238E27FC236}">
                  <a16:creationId xmlns:a16="http://schemas.microsoft.com/office/drawing/2014/main" id="{B5AE7F98-86D3-F1A8-CFF8-3856773C4A08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t="26023" b="16872"/>
            <a:stretch/>
          </p:blipFill>
          <p:spPr>
            <a:xfrm>
              <a:off x="3967778" y="7876225"/>
              <a:ext cx="3357851" cy="676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103;p16">
              <a:extLst>
                <a:ext uri="{FF2B5EF4-FFF2-40B4-BE49-F238E27FC236}">
                  <a16:creationId xmlns:a16="http://schemas.microsoft.com/office/drawing/2014/main" id="{9DED2A50-F1C4-54DF-9EC1-AEB63A2CE038}"/>
                </a:ext>
              </a:extLst>
            </p:cNvPr>
            <p:cNvSpPr/>
            <p:nvPr/>
          </p:nvSpPr>
          <p:spPr>
            <a:xfrm rot="-5400000">
              <a:off x="5255669" y="7236095"/>
              <a:ext cx="554400" cy="285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6" name="Google Shape;122;p17">
              <a:extLst>
                <a:ext uri="{FF2B5EF4-FFF2-40B4-BE49-F238E27FC236}">
                  <a16:creationId xmlns:a16="http://schemas.microsoft.com/office/drawing/2014/main" id="{A0B36962-45A1-B17A-2103-5012CA33654F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12869"/>
            <a:stretch/>
          </p:blipFill>
          <p:spPr>
            <a:xfrm>
              <a:off x="4071488" y="3723246"/>
              <a:ext cx="2922762" cy="322908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7" name="Google Shape;127;p17">
            <a:extLst>
              <a:ext uri="{FF2B5EF4-FFF2-40B4-BE49-F238E27FC236}">
                <a16:creationId xmlns:a16="http://schemas.microsoft.com/office/drawing/2014/main" id="{FA55526E-C1E1-7C24-9271-EE700C5D8B2A}"/>
              </a:ext>
            </a:extLst>
          </p:cNvPr>
          <p:cNvSpPr txBox="1"/>
          <p:nvPr/>
        </p:nvSpPr>
        <p:spPr>
          <a:xfrm>
            <a:off x="376638" y="970253"/>
            <a:ext cx="5097062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4A86E8"/>
                </a:solidFill>
              </a:rPr>
              <a:t>15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4A86E8"/>
                </a:solidFill>
              </a:rPr>
              <a:t>years of experience in physical modeling</a:t>
            </a:r>
            <a:endParaRPr sz="1600" b="1" dirty="0">
              <a:solidFill>
                <a:srgbClr val="4A86E8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AD6C8E-422B-69C4-D31F-B816517DC92C}"/>
              </a:ext>
            </a:extLst>
          </p:cNvPr>
          <p:cNvGrpSpPr/>
          <p:nvPr/>
        </p:nvGrpSpPr>
        <p:grpSpPr>
          <a:xfrm>
            <a:off x="3696322" y="1861623"/>
            <a:ext cx="1913002" cy="3092624"/>
            <a:chOff x="7392643" y="3723246"/>
            <a:chExt cx="3826003" cy="6185247"/>
          </a:xfrm>
        </p:grpSpPr>
        <p:pic>
          <p:nvPicPr>
            <p:cNvPr id="49" name="Google Shape;96;p16">
              <a:extLst>
                <a:ext uri="{FF2B5EF4-FFF2-40B4-BE49-F238E27FC236}">
                  <a16:creationId xmlns:a16="http://schemas.microsoft.com/office/drawing/2014/main" id="{6D65E9C3-F48B-2391-F517-2502C541D4F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960345" y="7820909"/>
              <a:ext cx="690600" cy="6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98;p16">
              <a:extLst>
                <a:ext uri="{FF2B5EF4-FFF2-40B4-BE49-F238E27FC236}">
                  <a16:creationId xmlns:a16="http://schemas.microsoft.com/office/drawing/2014/main" id="{8AED4C85-523F-EE92-AC27-EBC3CD2984FE}"/>
                </a:ext>
              </a:extLst>
            </p:cNvPr>
            <p:cNvSpPr txBox="1"/>
            <p:nvPr/>
          </p:nvSpPr>
          <p:spPr>
            <a:xfrm>
              <a:off x="8515066" y="9012093"/>
              <a:ext cx="1162200" cy="8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GB" sz="1000" b="1" i="1" dirty="0"/>
                <a:t>2017</a:t>
              </a:r>
              <a:endParaRPr sz="1000" b="1" i="1" dirty="0"/>
            </a:p>
          </p:txBody>
        </p:sp>
        <p:pic>
          <p:nvPicPr>
            <p:cNvPr id="51" name="Picture 50" descr="A human body with a finger touching a piece of skin&#10;&#10;Description automatically generated with medium confidence">
              <a:extLst>
                <a:ext uri="{FF2B5EF4-FFF2-40B4-BE49-F238E27FC236}">
                  <a16:creationId xmlns:a16="http://schemas.microsoft.com/office/drawing/2014/main" id="{0AF91A9D-AFB6-B3B8-61DA-D777D8A76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346" r="1718"/>
            <a:stretch/>
          </p:blipFill>
          <p:spPr>
            <a:xfrm>
              <a:off x="7392643" y="3723246"/>
              <a:ext cx="3826003" cy="3206592"/>
            </a:xfrm>
            <a:prstGeom prst="rect">
              <a:avLst/>
            </a:prstGeom>
          </p:spPr>
        </p:pic>
        <p:sp>
          <p:nvSpPr>
            <p:cNvPr id="52" name="Google Shape;103;p16">
              <a:extLst>
                <a:ext uri="{FF2B5EF4-FFF2-40B4-BE49-F238E27FC236}">
                  <a16:creationId xmlns:a16="http://schemas.microsoft.com/office/drawing/2014/main" id="{32F8A007-312B-73B4-E18B-D3883C0DA72A}"/>
                </a:ext>
              </a:extLst>
            </p:cNvPr>
            <p:cNvSpPr/>
            <p:nvPr/>
          </p:nvSpPr>
          <p:spPr>
            <a:xfrm rot="-5400000">
              <a:off x="9017381" y="7247436"/>
              <a:ext cx="554400" cy="285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3" name="Google Shape;127;p17">
            <a:extLst>
              <a:ext uri="{FF2B5EF4-FFF2-40B4-BE49-F238E27FC236}">
                <a16:creationId xmlns:a16="http://schemas.microsoft.com/office/drawing/2014/main" id="{1260F61E-A303-01BF-5ACB-78EF87EAD53F}"/>
              </a:ext>
            </a:extLst>
          </p:cNvPr>
          <p:cNvSpPr txBox="1"/>
          <p:nvPr/>
        </p:nvSpPr>
        <p:spPr>
          <a:xfrm>
            <a:off x="6672740" y="1011530"/>
            <a:ext cx="2438472" cy="74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lvl="0" algn="ctr"/>
            <a:r>
              <a:rPr lang="en-US" sz="1000" b="1" dirty="0"/>
              <a:t>Dedicated to the improvement and use of SOFA as key element for innovations</a:t>
            </a:r>
            <a:endParaRPr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/>
      <p:bldP spid="5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 (XML format)</a:t>
            </a:r>
            <a:endParaRPr/>
          </a:p>
        </p:txBody>
      </p:sp>
      <p:sp>
        <p:nvSpPr>
          <p:cNvPr id="496" name="Google Shape;496;p70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97" name="Google Shape;497;p70"/>
          <p:cNvSpPr txBox="1"/>
          <p:nvPr/>
        </p:nvSpPr>
        <p:spPr>
          <a:xfrm>
            <a:off x="495300" y="1056825"/>
            <a:ext cx="8125800" cy="3577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&lt;Node name="root" dt="0.01" gravity="0 0 0"&gt;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&lt;Node name="Liver"&gt;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&lt;EulerImplicitSolver name="EulerImplicit_scheme"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&lt;CGLinearSolver name="CG" iterations="200" tolerance="1e-09"/&gt;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&lt;MechanicalObject template="Vec3d" name="myLiverDOF" position="..." /&gt;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&lt;MeshMatrixMass totalMass="1"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&lt;TetrahedronFEMForceField name="LinearElasticity" youngModulus="1e7"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&lt;/Node&gt;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&lt;Node name="Heart"&gt;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&lt;EulerImplicitSolver name="EulerImplicit_scheme"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&lt;CGLinearSolver name="CG" iterations="200" tolerance="1e-09"/&gt;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&lt;MechanicalObject template="Vec3d" name="myHeartDOF" position="..." /&gt;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&lt;MeshMatrixMass totalMass="2"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&lt;/Node&gt;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&lt;/Node&gt;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 (XML format)</a:t>
            </a:r>
            <a:endParaRPr/>
          </a:p>
        </p:txBody>
      </p:sp>
      <p:sp>
        <p:nvSpPr>
          <p:cNvPr id="503" name="Google Shape;503;p71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04" name="Google Shape;504;p71"/>
          <p:cNvSpPr txBox="1"/>
          <p:nvPr/>
        </p:nvSpPr>
        <p:spPr>
          <a:xfrm>
            <a:off x="495300" y="1056825"/>
            <a:ext cx="8125800" cy="3577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&lt;Node name="root" dt="0.01" gravity="0 0 0"&gt;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&lt;Node name="Liver"&gt;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&lt;EulerImplicitSolver name="EulerImplicit_scheme"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&lt;CGLinearSolver name="CG" iterations="200" tolerance="1e-09"/&gt;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&lt;MechanicalObject template="Vec3d" name="myLiverDOF" position="..." /&gt;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&lt;MeshMatrixMass totalMass="1"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&lt;TetrahedronFEMForceField name="LinearElasticity" youngModulus="1e7"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&lt;/Node&gt;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&lt;Node name="Heart"&gt;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&lt;EulerImplicitSolver name="EulerImplicit_scheme"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&lt;CGLinearSolver name="CG" iterations="200" tolerance="1e-09"/&gt;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&lt;MechanicalObject template="Vec3d" name="myHeartDOF" position="..." /&gt;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    		&lt;MeshMatrixMass totalMass="2" /&gt;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&lt;/Node&gt;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&lt;/Node&gt;</a:t>
            </a:r>
            <a:endParaRPr sz="1200" b="1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5" name="Google Shape;505;p71"/>
          <p:cNvSpPr/>
          <p:nvPr/>
        </p:nvSpPr>
        <p:spPr>
          <a:xfrm>
            <a:off x="1444075" y="2440400"/>
            <a:ext cx="6578700" cy="160800"/>
          </a:xfrm>
          <a:prstGeom prst="rect">
            <a:avLst/>
          </a:prstGeom>
          <a:noFill/>
          <a:ln w="19050" cap="flat" cmpd="sng">
            <a:solidFill>
              <a:srgbClr val="E84E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71"/>
          <p:cNvSpPr/>
          <p:nvPr/>
        </p:nvSpPr>
        <p:spPr>
          <a:xfrm>
            <a:off x="1444075" y="2279600"/>
            <a:ext cx="6578700" cy="128100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71"/>
          <p:cNvSpPr/>
          <p:nvPr/>
        </p:nvSpPr>
        <p:spPr>
          <a:xfrm>
            <a:off x="1444075" y="2082575"/>
            <a:ext cx="6578700" cy="1608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8" name="Google Shape;5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751" y="251172"/>
            <a:ext cx="3169150" cy="9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1"/>
          <p:cNvSpPr/>
          <p:nvPr/>
        </p:nvSpPr>
        <p:spPr>
          <a:xfrm>
            <a:off x="6615525" y="545100"/>
            <a:ext cx="337800" cy="327300"/>
          </a:xfrm>
          <a:prstGeom prst="rect">
            <a:avLst/>
          </a:prstGeom>
          <a:noFill/>
          <a:ln w="19050" cap="flat" cmpd="sng">
            <a:solidFill>
              <a:srgbClr val="E84E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71"/>
          <p:cNvSpPr/>
          <p:nvPr/>
        </p:nvSpPr>
        <p:spPr>
          <a:xfrm>
            <a:off x="7265475" y="635075"/>
            <a:ext cx="337800" cy="231600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1"/>
          <p:cNvSpPr/>
          <p:nvPr/>
        </p:nvSpPr>
        <p:spPr>
          <a:xfrm>
            <a:off x="7638375" y="635075"/>
            <a:ext cx="291000" cy="2316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Scene Graph (Python format)</a:t>
            </a:r>
            <a:endParaRPr/>
          </a:p>
        </p:txBody>
      </p:sp>
      <p:sp>
        <p:nvSpPr>
          <p:cNvPr id="517" name="Google Shape;517;p72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18" name="Google Shape;518;p72"/>
          <p:cNvSpPr txBox="1"/>
          <p:nvPr/>
        </p:nvSpPr>
        <p:spPr>
          <a:xfrm>
            <a:off x="-47025" y="904425"/>
            <a:ext cx="9262200" cy="3793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import Sofa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import SofaRuntime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def createScene(rootNode):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rootNode.dt=0.01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rootNode.gravity=[0, 0, 0]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liverNode = rootNode.addChild("Liver")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liverNode.addObject(EulerImplicitSolver)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liverNode.addObject('CGLinearSolver', iterations="200", tolerance="1e-09"...)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liverNode.addObject('MechanicalObject',  template="Vec3d", name="myLiverDOF", position="...")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liverNode.addObject('MeshMatrixMass', name="mass", totalMass="1" 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liverNode.addObject('TetrahedronFEMForceField', name="LinearElasticity", youngModulus="1e7")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heartNode = rootNode.addChild("Heart")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heartNode.addObject(EulerImplicitSolver)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heartNode.addObject('CGLinearSolver', iterations="200", tolerance="1e-09"...)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heartNode.addObject('MechanicalObject',  template="Vec3d", name="myHeartDOF", position="...")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3C3B"/>
                </a:solidFill>
                <a:latin typeface="Courier New"/>
                <a:ea typeface="Courier New"/>
                <a:cs typeface="Courier New"/>
                <a:sym typeface="Courier New"/>
              </a:rPr>
              <a:t>	heartNode.addObject('MeshMatrixMass', name="mass", totalMass="2" )</a:t>
            </a:r>
            <a:endParaRPr sz="1200">
              <a:solidFill>
                <a:srgbClr val="3C3C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3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</a:t>
            </a:r>
            <a:endParaRPr/>
          </a:p>
        </p:txBody>
      </p:sp>
      <p:sp>
        <p:nvSpPr>
          <p:cNvPr id="524" name="Google Shape;524;p73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525" name="Google Shape;525;p73"/>
          <p:cNvCxnSpPr/>
          <p:nvPr/>
        </p:nvCxnSpPr>
        <p:spPr>
          <a:xfrm>
            <a:off x="4275018" y="1898723"/>
            <a:ext cx="0" cy="5919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26" name="Google Shape;526;p73"/>
          <p:cNvCxnSpPr/>
          <p:nvPr/>
        </p:nvCxnSpPr>
        <p:spPr>
          <a:xfrm>
            <a:off x="4279383" y="3385115"/>
            <a:ext cx="25212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27" name="Google Shape;527;p73"/>
          <p:cNvCxnSpPr/>
          <p:nvPr/>
        </p:nvCxnSpPr>
        <p:spPr>
          <a:xfrm>
            <a:off x="4275018" y="2906245"/>
            <a:ext cx="0" cy="4803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28" name="Google Shape;528;p73"/>
          <p:cNvCxnSpPr/>
          <p:nvPr/>
        </p:nvCxnSpPr>
        <p:spPr>
          <a:xfrm rot="10800000">
            <a:off x="7293729" y="3767417"/>
            <a:ext cx="0" cy="4494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29" name="Google Shape;529;p73"/>
          <p:cNvCxnSpPr/>
          <p:nvPr/>
        </p:nvCxnSpPr>
        <p:spPr>
          <a:xfrm rot="10800000">
            <a:off x="6762408" y="4040781"/>
            <a:ext cx="14643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30" name="Google Shape;530;p73"/>
          <p:cNvCxnSpPr/>
          <p:nvPr/>
        </p:nvCxnSpPr>
        <p:spPr>
          <a:xfrm rot="10800000">
            <a:off x="6762410" y="4040721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31" name="Google Shape;531;p73"/>
          <p:cNvCxnSpPr/>
          <p:nvPr/>
        </p:nvCxnSpPr>
        <p:spPr>
          <a:xfrm rot="10800000">
            <a:off x="7713974" y="4040721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32" name="Google Shape;532;p73"/>
          <p:cNvCxnSpPr/>
          <p:nvPr/>
        </p:nvCxnSpPr>
        <p:spPr>
          <a:xfrm rot="10800000">
            <a:off x="8236437" y="4040721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533" name="Google Shape;533;p73"/>
          <p:cNvSpPr/>
          <p:nvPr/>
        </p:nvSpPr>
        <p:spPr>
          <a:xfrm>
            <a:off x="6797258" y="3022741"/>
            <a:ext cx="977700" cy="744000"/>
          </a:xfrm>
          <a:prstGeom prst="ellipse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Liver</a:t>
            </a:r>
            <a:endParaRPr sz="1600">
              <a:latin typeface="Duru Sans"/>
              <a:ea typeface="Duru Sans"/>
              <a:cs typeface="Duru Sans"/>
              <a:sym typeface="Duru Sans"/>
            </a:endParaRPr>
          </a:p>
        </p:txBody>
      </p:sp>
      <p:sp>
        <p:nvSpPr>
          <p:cNvPr id="534" name="Google Shape;534;p73"/>
          <p:cNvSpPr/>
          <p:nvPr/>
        </p:nvSpPr>
        <p:spPr>
          <a:xfrm>
            <a:off x="3786243" y="1248006"/>
            <a:ext cx="977700" cy="744000"/>
          </a:xfrm>
          <a:prstGeom prst="ellipse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800" i="0" u="none" strike="noStrike" cap="none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Root</a:t>
            </a:r>
            <a:endParaRPr sz="1800">
              <a:latin typeface="Duru Sans"/>
              <a:ea typeface="Duru Sans"/>
              <a:cs typeface="Duru Sans"/>
              <a:sym typeface="Duru Sans"/>
            </a:endParaRPr>
          </a:p>
        </p:txBody>
      </p:sp>
      <p:sp>
        <p:nvSpPr>
          <p:cNvPr id="535" name="Google Shape;535;p73"/>
          <p:cNvSpPr/>
          <p:nvPr/>
        </p:nvSpPr>
        <p:spPr>
          <a:xfrm>
            <a:off x="6505541" y="4250775"/>
            <a:ext cx="5139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DOF</a:t>
            </a:r>
            <a:endParaRPr/>
          </a:p>
        </p:txBody>
      </p:sp>
      <p:sp>
        <p:nvSpPr>
          <p:cNvPr id="536" name="Google Shape;536;p73"/>
          <p:cNvSpPr/>
          <p:nvPr/>
        </p:nvSpPr>
        <p:spPr>
          <a:xfrm>
            <a:off x="7983239" y="4250775"/>
            <a:ext cx="513900" cy="340200"/>
          </a:xfrm>
          <a:prstGeom prst="rect">
            <a:avLst/>
          </a:prstGeom>
          <a:solidFill>
            <a:srgbClr val="B1B1B1"/>
          </a:solidFill>
          <a:ln w="19050" cap="rnd" cmpd="sng">
            <a:solidFill>
              <a:srgbClr val="828282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Century Gothic"/>
              <a:buNone/>
            </a:pPr>
            <a:r>
              <a:rPr lang="en" sz="11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solver</a:t>
            </a:r>
            <a:endParaRPr sz="1100"/>
          </a:p>
        </p:txBody>
      </p:sp>
      <p:sp>
        <p:nvSpPr>
          <p:cNvPr id="537" name="Google Shape;537;p73"/>
          <p:cNvSpPr/>
          <p:nvPr/>
        </p:nvSpPr>
        <p:spPr>
          <a:xfrm>
            <a:off x="7149724" y="4250775"/>
            <a:ext cx="2997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FF</a:t>
            </a:r>
            <a:endParaRPr/>
          </a:p>
        </p:txBody>
      </p:sp>
      <p:sp>
        <p:nvSpPr>
          <p:cNvPr id="538" name="Google Shape;538;p73"/>
          <p:cNvSpPr/>
          <p:nvPr/>
        </p:nvSpPr>
        <p:spPr>
          <a:xfrm>
            <a:off x="7564211" y="4248137"/>
            <a:ext cx="2997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endParaRPr/>
          </a:p>
        </p:txBody>
      </p:sp>
      <p:cxnSp>
        <p:nvCxnSpPr>
          <p:cNvPr id="539" name="Google Shape;539;p73"/>
          <p:cNvCxnSpPr/>
          <p:nvPr/>
        </p:nvCxnSpPr>
        <p:spPr>
          <a:xfrm>
            <a:off x="1760057" y="3385115"/>
            <a:ext cx="25212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40" name="Google Shape;540;p73"/>
          <p:cNvCxnSpPr/>
          <p:nvPr/>
        </p:nvCxnSpPr>
        <p:spPr>
          <a:xfrm rot="10800000">
            <a:off x="1246218" y="3774197"/>
            <a:ext cx="0" cy="4494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41" name="Google Shape;541;p73"/>
          <p:cNvCxnSpPr/>
          <p:nvPr/>
        </p:nvCxnSpPr>
        <p:spPr>
          <a:xfrm rot="10800000">
            <a:off x="716881" y="4047562"/>
            <a:ext cx="14643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42" name="Google Shape;542;p73"/>
          <p:cNvCxnSpPr/>
          <p:nvPr/>
        </p:nvCxnSpPr>
        <p:spPr>
          <a:xfrm rot="10800000">
            <a:off x="716882" y="4047502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43" name="Google Shape;543;p73"/>
          <p:cNvCxnSpPr/>
          <p:nvPr/>
        </p:nvCxnSpPr>
        <p:spPr>
          <a:xfrm rot="10800000">
            <a:off x="1668447" y="4047502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44" name="Google Shape;544;p73"/>
          <p:cNvCxnSpPr/>
          <p:nvPr/>
        </p:nvCxnSpPr>
        <p:spPr>
          <a:xfrm rot="10800000">
            <a:off x="2190910" y="4047502"/>
            <a:ext cx="0" cy="18210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545" name="Google Shape;545;p73"/>
          <p:cNvSpPr/>
          <p:nvPr/>
        </p:nvSpPr>
        <p:spPr>
          <a:xfrm>
            <a:off x="460013" y="4257555"/>
            <a:ext cx="5139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DOF</a:t>
            </a:r>
            <a:endParaRPr/>
          </a:p>
        </p:txBody>
      </p:sp>
      <p:sp>
        <p:nvSpPr>
          <p:cNvPr id="546" name="Google Shape;546;p73"/>
          <p:cNvSpPr/>
          <p:nvPr/>
        </p:nvSpPr>
        <p:spPr>
          <a:xfrm>
            <a:off x="1937712" y="4257555"/>
            <a:ext cx="513900" cy="340200"/>
          </a:xfrm>
          <a:prstGeom prst="rect">
            <a:avLst/>
          </a:prstGeom>
          <a:solidFill>
            <a:srgbClr val="B1B1B1"/>
          </a:solidFill>
          <a:ln w="19050" cap="rnd" cmpd="sng">
            <a:solidFill>
              <a:srgbClr val="828282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Century Gothic"/>
              <a:buNone/>
            </a:pPr>
            <a:r>
              <a:rPr lang="en" sz="11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solver</a:t>
            </a:r>
            <a:endParaRPr sz="1100"/>
          </a:p>
        </p:txBody>
      </p:sp>
      <p:sp>
        <p:nvSpPr>
          <p:cNvPr id="547" name="Google Shape;547;p73"/>
          <p:cNvSpPr/>
          <p:nvPr/>
        </p:nvSpPr>
        <p:spPr>
          <a:xfrm>
            <a:off x="1104198" y="4257555"/>
            <a:ext cx="2997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FF</a:t>
            </a:r>
            <a:endParaRPr/>
          </a:p>
        </p:txBody>
      </p:sp>
      <p:sp>
        <p:nvSpPr>
          <p:cNvPr id="548" name="Google Shape;548;p73"/>
          <p:cNvSpPr/>
          <p:nvPr/>
        </p:nvSpPr>
        <p:spPr>
          <a:xfrm>
            <a:off x="1518684" y="4254917"/>
            <a:ext cx="299700" cy="3402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endParaRPr/>
          </a:p>
        </p:txBody>
      </p:sp>
      <p:sp>
        <p:nvSpPr>
          <p:cNvPr id="549" name="Google Shape;549;p73"/>
          <p:cNvSpPr/>
          <p:nvPr/>
        </p:nvSpPr>
        <p:spPr>
          <a:xfrm>
            <a:off x="775229" y="3022741"/>
            <a:ext cx="977700" cy="744000"/>
          </a:xfrm>
          <a:prstGeom prst="ellipse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Heart</a:t>
            </a:r>
            <a:endParaRPr sz="1600">
              <a:latin typeface="Duru Sans"/>
              <a:ea typeface="Duru Sans"/>
              <a:cs typeface="Duru Sans"/>
              <a:sym typeface="Duru Sans"/>
            </a:endParaRPr>
          </a:p>
        </p:txBody>
      </p:sp>
      <p:cxnSp>
        <p:nvCxnSpPr>
          <p:cNvPr id="550" name="Google Shape;550;p73"/>
          <p:cNvCxnSpPr/>
          <p:nvPr/>
        </p:nvCxnSpPr>
        <p:spPr>
          <a:xfrm rot="10800000">
            <a:off x="716848" y="4052941"/>
            <a:ext cx="9516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51" name="Google Shape;551;p73"/>
          <p:cNvCxnSpPr/>
          <p:nvPr/>
        </p:nvCxnSpPr>
        <p:spPr>
          <a:xfrm rot="10800000">
            <a:off x="6761172" y="4040781"/>
            <a:ext cx="951600" cy="0"/>
          </a:xfrm>
          <a:prstGeom prst="straightConnector1">
            <a:avLst/>
          </a:prstGeom>
          <a:noFill/>
          <a:ln w="889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552" name="Google Shape;552;p73"/>
          <p:cNvSpPr/>
          <p:nvPr/>
        </p:nvSpPr>
        <p:spPr>
          <a:xfrm>
            <a:off x="3356950" y="2451200"/>
            <a:ext cx="1836000" cy="4458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AnimationLoop</a:t>
            </a:r>
            <a:endParaRPr sz="1600">
              <a:latin typeface="Duru Sans"/>
              <a:ea typeface="Duru Sans"/>
              <a:cs typeface="Duru Sans"/>
              <a:sym typeface="Duru Sans"/>
            </a:endParaRPr>
          </a:p>
        </p:txBody>
      </p:sp>
      <p:sp>
        <p:nvSpPr>
          <p:cNvPr id="553" name="Google Shape;553;p73"/>
          <p:cNvSpPr/>
          <p:nvPr/>
        </p:nvSpPr>
        <p:spPr>
          <a:xfrm>
            <a:off x="3356950" y="2451200"/>
            <a:ext cx="1836000" cy="445800"/>
          </a:xfrm>
          <a:prstGeom prst="rect">
            <a:avLst/>
          </a:prstGeom>
          <a:solidFill>
            <a:srgbClr val="FEFEFE"/>
          </a:solidFill>
          <a:ln w="38100" cap="rnd" cmpd="sng">
            <a:solidFill>
              <a:srgbClr val="FF0000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Duru Sans"/>
                <a:ea typeface="Duru Sans"/>
                <a:cs typeface="Duru Sans"/>
                <a:sym typeface="Duru Sans"/>
              </a:rPr>
              <a:t>AnimationLoop</a:t>
            </a:r>
            <a:endParaRPr sz="1600" b="1">
              <a:solidFill>
                <a:srgbClr val="FF0000"/>
              </a:solidFill>
              <a:latin typeface="Duru Sans"/>
              <a:ea typeface="Duru Sans"/>
              <a:cs typeface="Duru Sans"/>
              <a:sym typeface="Duru Sans"/>
            </a:endParaRPr>
          </a:p>
        </p:txBody>
      </p:sp>
      <p:pic>
        <p:nvPicPr>
          <p:cNvPr id="554" name="Google Shape;5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5300"/>
            <a:ext cx="2623304" cy="19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5150" y="1237825"/>
            <a:ext cx="2153400" cy="16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4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AnimationLoop and Visitor</a:t>
            </a:r>
            <a:endParaRPr/>
          </a:p>
        </p:txBody>
      </p:sp>
      <p:sp>
        <p:nvSpPr>
          <p:cNvPr id="561" name="Google Shape;561;p74"/>
          <p:cNvSpPr txBox="1">
            <a:spLocks noGrp="1"/>
          </p:cNvSpPr>
          <p:nvPr>
            <p:ph type="body" idx="1"/>
          </p:nvPr>
        </p:nvSpPr>
        <p:spPr>
          <a:xfrm>
            <a:off x="311700" y="1233900"/>
            <a:ext cx="79323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Compulsory in a simulation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Rules and orders the simulation into steps.</a:t>
            </a:r>
            <a:br>
              <a:rPr lang="en"/>
            </a:br>
            <a:r>
              <a:rPr lang="en"/>
              <a:t>One time-step performs: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Collision detection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Constraint resolution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Solving the mechanical matrix system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each time-step, </a:t>
            </a:r>
            <a:r>
              <a:rPr lang="en" b="1"/>
              <a:t>Visitors (C++ pattern) </a:t>
            </a:r>
            <a:r>
              <a:rPr lang="en"/>
              <a:t>browse the graph: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Graph traversal = traversing each component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Specific visitor triggers specific functions in components </a:t>
            </a:r>
            <a:br>
              <a:rPr lang="en"/>
            </a:br>
            <a:r>
              <a:rPr lang="en" sz="1200"/>
              <a:t>(ex: </a:t>
            </a:r>
            <a:r>
              <a:rPr lang="en" sz="1200" i="1"/>
              <a:t>accumulateForce </a:t>
            </a:r>
            <a:r>
              <a:rPr lang="en" sz="1200"/>
              <a:t>→ </a:t>
            </a:r>
            <a:r>
              <a:rPr lang="en" sz="1200" i="1"/>
              <a:t>addForce()</a:t>
            </a:r>
            <a:r>
              <a:rPr lang="en" sz="1200"/>
              <a:t> )</a:t>
            </a:r>
            <a:endParaRPr sz="1200"/>
          </a:p>
        </p:txBody>
      </p:sp>
      <p:sp>
        <p:nvSpPr>
          <p:cNvPr id="562" name="Google Shape;562;p74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63" name="Google Shape;5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875" y="548763"/>
            <a:ext cx="2127925" cy="25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4"/>
          <p:cNvSpPr/>
          <p:nvPr/>
        </p:nvSpPr>
        <p:spPr>
          <a:xfrm>
            <a:off x="7578875" y="1022765"/>
            <a:ext cx="1226100" cy="337500"/>
          </a:xfrm>
          <a:prstGeom prst="rect">
            <a:avLst/>
          </a:prstGeom>
          <a:solidFill>
            <a:srgbClr val="FEFEFE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Duru Sans"/>
                <a:ea typeface="Duru Sans"/>
                <a:cs typeface="Duru Sans"/>
                <a:sym typeface="Duru Sans"/>
              </a:rPr>
              <a:t>AnimationLoop</a:t>
            </a:r>
            <a:endParaRPr sz="1000">
              <a:latin typeface="Duru Sans"/>
              <a:ea typeface="Duru Sans"/>
              <a:cs typeface="Duru Sans"/>
              <a:sym typeface="Duru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570" name="Google Shape;570;p75"/>
          <p:cNvSpPr txBox="1">
            <a:spLocks noGrp="1"/>
          </p:cNvSpPr>
          <p:nvPr>
            <p:ph type="body" idx="1"/>
          </p:nvPr>
        </p:nvSpPr>
        <p:spPr>
          <a:xfrm>
            <a:off x="311700" y="1233900"/>
            <a:ext cx="82683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object can have several models in SOFA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Mechanical model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Collision detection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 model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5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72" name="Google Shape;57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885" y="2666475"/>
            <a:ext cx="5321924" cy="23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6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578" name="Google Shape;578;p76"/>
          <p:cNvSpPr txBox="1">
            <a:spLocks noGrp="1"/>
          </p:cNvSpPr>
          <p:nvPr>
            <p:ph type="body" idx="1"/>
          </p:nvPr>
        </p:nvSpPr>
        <p:spPr>
          <a:xfrm>
            <a:off x="311700" y="1233900"/>
            <a:ext cx="82683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object can have several models in SOFA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Mechanical model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Collision detection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model can rely on a different topology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Correspondence between these models is a Mapping!</a:t>
            </a:r>
            <a:endParaRPr/>
          </a:p>
        </p:txBody>
      </p:sp>
      <p:sp>
        <p:nvSpPr>
          <p:cNvPr id="579" name="Google Shape;579;p76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7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585" name="Google Shape;585;p77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86" name="Google Shape;586;p77"/>
          <p:cNvPicPr preferRelativeResize="0"/>
          <p:nvPr/>
        </p:nvPicPr>
        <p:blipFill rotWithShape="1">
          <a:blip r:embed="rId3">
            <a:alphaModFix/>
          </a:blip>
          <a:srcRect b="24121"/>
          <a:stretch/>
        </p:blipFill>
        <p:spPr>
          <a:xfrm>
            <a:off x="2342225" y="1268975"/>
            <a:ext cx="4459549" cy="26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8"/>
          <p:cNvSpPr txBox="1">
            <a:spLocks noGrp="1"/>
          </p:cNvSpPr>
          <p:nvPr>
            <p:ph type="title"/>
          </p:nvPr>
        </p:nvSpPr>
        <p:spPr>
          <a:xfrm>
            <a:off x="311700" y="10840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SOFA features</a:t>
            </a:r>
            <a:endParaRPr/>
          </a:p>
        </p:txBody>
      </p:sp>
      <p:pic>
        <p:nvPicPr>
          <p:cNvPr id="592" name="Google Shape;592;p78"/>
          <p:cNvPicPr preferRelativeResize="0"/>
          <p:nvPr/>
        </p:nvPicPr>
        <p:blipFill rotWithShape="1">
          <a:blip r:embed="rId3">
            <a:alphaModFix/>
          </a:blip>
          <a:srcRect t="6703" b="6694"/>
          <a:stretch/>
        </p:blipFill>
        <p:spPr>
          <a:xfrm>
            <a:off x="0" y="2394775"/>
            <a:ext cx="9144000" cy="19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8" title="hugtalbot_flat_white_design_background_bright_orange_triangulat_24612dd6-937f-4ab5-9260-9a0cff5ba166 (Copy).png"/>
          <p:cNvPicPr preferRelativeResize="0"/>
          <p:nvPr/>
        </p:nvPicPr>
        <p:blipFill rotWithShape="1">
          <a:blip r:embed="rId4">
            <a:alphaModFix/>
          </a:blip>
          <a:srcRect t="17535" b="17735"/>
          <a:stretch/>
        </p:blipFill>
        <p:spPr>
          <a:xfrm>
            <a:off x="0" y="2048600"/>
            <a:ext cx="9144003" cy="22972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geometries - MeshLoaders</a:t>
            </a:r>
            <a:endParaRPr/>
          </a:p>
        </p:txBody>
      </p:sp>
      <p:sp>
        <p:nvSpPr>
          <p:cNvPr id="599" name="Google Shape;599;p79"/>
          <p:cNvSpPr txBox="1">
            <a:spLocks noGrp="1"/>
          </p:cNvSpPr>
          <p:nvPr>
            <p:ph type="body" idx="1"/>
          </p:nvPr>
        </p:nvSpPr>
        <p:spPr>
          <a:xfrm>
            <a:off x="311700" y="1136900"/>
            <a:ext cx="94812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Discretization in space using the Finite Element Method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Mesh are a required input: volumetric, surface and beam elements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mappings, different topologies can be used</a:t>
            </a:r>
            <a:br>
              <a:rPr lang="en"/>
            </a:br>
            <a:r>
              <a:rPr lang="en"/>
              <a:t>for each representation</a:t>
            </a:r>
            <a:br>
              <a:rPr lang="en"/>
            </a:br>
            <a:r>
              <a:rPr lang="en"/>
              <a:t>(mechanics, visual, collision detection)</a:t>
            </a:r>
            <a:endParaRPr/>
          </a:p>
        </p:txBody>
      </p:sp>
      <p:sp>
        <p:nvSpPr>
          <p:cNvPr id="600" name="Google Shape;600;p79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601" name="Google Shape;6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819" y="2461300"/>
            <a:ext cx="2998175" cy="22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SOFA?</a:t>
            </a:r>
            <a:endParaRPr sz="3600"/>
          </a:p>
        </p:txBody>
      </p:sp>
      <p:sp>
        <p:nvSpPr>
          <p:cNvPr id="222" name="Google Shape;222;p44"/>
          <p:cNvSpPr txBox="1">
            <a:spLocks noGrp="1"/>
          </p:cNvSpPr>
          <p:nvPr>
            <p:ph type="body" idx="1"/>
          </p:nvPr>
        </p:nvSpPr>
        <p:spPr>
          <a:xfrm>
            <a:off x="311700" y="984500"/>
            <a:ext cx="63669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C3C3B"/>
                </a:solidFill>
              </a:rPr>
              <a:t>An interactive mechanical simulation tool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Implements algorithms for continuum mechanics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Model object deformations and their interactions</a:t>
            </a:r>
            <a:endParaRPr>
              <a:solidFill>
                <a:srgbClr val="3C3C3B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3C3C3B"/>
                </a:solidFill>
              </a:rPr>
              <a:t>Suitable for creating digital twins</a:t>
            </a:r>
            <a:br>
              <a:rPr lang="en">
                <a:solidFill>
                  <a:srgbClr val="3C3C3B"/>
                </a:solidFill>
              </a:rPr>
            </a:br>
            <a:endParaRPr sz="700">
              <a:solidFill>
                <a:srgbClr val="3C3C3B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fields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Medicine</a:t>
            </a:r>
            <a:endParaRPr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surgical training</a:t>
            </a:r>
            <a:endParaRPr/>
          </a:p>
          <a:p>
            <a:pPr marL="137160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preoperative planning &amp; intraoperative guidance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Robotics</a:t>
            </a:r>
            <a:endParaRPr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test and create new control methods</a:t>
            </a:r>
            <a:endParaRPr/>
          </a:p>
          <a:p>
            <a:pPr marL="137160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design a new generation of robots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BioMechanics</a:t>
            </a:r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24" name="Google Shape;2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315" y="1655460"/>
            <a:ext cx="2166626" cy="1617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319" y="-5620"/>
            <a:ext cx="2166626" cy="16610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6" name="Google Shape;2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325" y="3273200"/>
            <a:ext cx="2166626" cy="129887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0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</a:t>
            </a:r>
            <a:endParaRPr/>
          </a:p>
        </p:txBody>
      </p:sp>
      <p:pic>
        <p:nvPicPr>
          <p:cNvPr id="607" name="Google Shape;60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7845" y="0"/>
            <a:ext cx="2196000" cy="18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0"/>
          <p:cNvSpPr txBox="1">
            <a:spLocks noGrp="1"/>
          </p:cNvSpPr>
          <p:nvPr>
            <p:ph type="body" idx="1"/>
          </p:nvPr>
        </p:nvSpPr>
        <p:spPr>
          <a:xfrm>
            <a:off x="311700" y="1233900"/>
            <a:ext cx="9093000" cy="16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Describes the geometry</a:t>
            </a:r>
            <a:endParaRPr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Discretization of space in elements (DOF): definition of connectivity</a:t>
            </a:r>
            <a:endParaRPr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1800"/>
              <a:buFont typeface="Duru Sans"/>
              <a:buChar char="●"/>
            </a:pPr>
            <a:r>
              <a:rPr lang="en"/>
              <a:t>Load topologies in your simulation</a:t>
            </a:r>
            <a:endParaRPr/>
          </a:p>
        </p:txBody>
      </p:sp>
      <p:cxnSp>
        <p:nvCxnSpPr>
          <p:cNvPr id="2" name="Google Shape;609;p80">
            <a:extLst>
              <a:ext uri="{FF2B5EF4-FFF2-40B4-BE49-F238E27FC236}">
                <a16:creationId xmlns:a16="http://schemas.microsoft.com/office/drawing/2014/main" id="{FEC80E51-7DE6-921E-11D6-E11653E11226}"/>
              </a:ext>
            </a:extLst>
          </p:cNvPr>
          <p:cNvCxnSpPr/>
          <p:nvPr/>
        </p:nvCxnSpPr>
        <p:spPr>
          <a:xfrm rot="10800000">
            <a:off x="7244349" y="4600198"/>
            <a:ext cx="0" cy="3672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" name="Google Shape;610;p80">
            <a:extLst>
              <a:ext uri="{FF2B5EF4-FFF2-40B4-BE49-F238E27FC236}">
                <a16:creationId xmlns:a16="http://schemas.microsoft.com/office/drawing/2014/main" id="{19E5051E-FA9D-926E-6192-21BDBC71D348}"/>
              </a:ext>
            </a:extLst>
          </p:cNvPr>
          <p:cNvCxnSpPr/>
          <p:nvPr/>
        </p:nvCxnSpPr>
        <p:spPr>
          <a:xfrm rot="10800000">
            <a:off x="6770924" y="4110717"/>
            <a:ext cx="0" cy="3672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" name="Google Shape;611;p80">
            <a:extLst>
              <a:ext uri="{FF2B5EF4-FFF2-40B4-BE49-F238E27FC236}">
                <a16:creationId xmlns:a16="http://schemas.microsoft.com/office/drawing/2014/main" id="{8398981A-3D89-E4FE-9864-41246999D6E6}"/>
              </a:ext>
            </a:extLst>
          </p:cNvPr>
          <p:cNvCxnSpPr/>
          <p:nvPr/>
        </p:nvCxnSpPr>
        <p:spPr>
          <a:xfrm rot="10800000">
            <a:off x="7359207" y="4110717"/>
            <a:ext cx="0" cy="3672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5" name="Google Shape;612;p80">
            <a:extLst>
              <a:ext uri="{FF2B5EF4-FFF2-40B4-BE49-F238E27FC236}">
                <a16:creationId xmlns:a16="http://schemas.microsoft.com/office/drawing/2014/main" id="{08F43765-FE2F-7CE9-2D03-240D6A474C48}"/>
              </a:ext>
            </a:extLst>
          </p:cNvPr>
          <p:cNvCxnSpPr/>
          <p:nvPr/>
        </p:nvCxnSpPr>
        <p:spPr>
          <a:xfrm rot="10800000">
            <a:off x="6607906" y="4616331"/>
            <a:ext cx="0" cy="3672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6" name="Google Shape;613;p80">
            <a:extLst>
              <a:ext uri="{FF2B5EF4-FFF2-40B4-BE49-F238E27FC236}">
                <a16:creationId xmlns:a16="http://schemas.microsoft.com/office/drawing/2014/main" id="{EC945364-279E-7E80-801C-47ADDEC5BCB3}"/>
              </a:ext>
            </a:extLst>
          </p:cNvPr>
          <p:cNvCxnSpPr/>
          <p:nvPr/>
        </p:nvCxnSpPr>
        <p:spPr>
          <a:xfrm>
            <a:off x="6912400" y="3203451"/>
            <a:ext cx="228900" cy="879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7" name="Google Shape;614;p80">
            <a:extLst>
              <a:ext uri="{FF2B5EF4-FFF2-40B4-BE49-F238E27FC236}">
                <a16:creationId xmlns:a16="http://schemas.microsoft.com/office/drawing/2014/main" id="{469F02F2-2024-548F-A690-5E0240904F1C}"/>
              </a:ext>
            </a:extLst>
          </p:cNvPr>
          <p:cNvCxnSpPr/>
          <p:nvPr/>
        </p:nvCxnSpPr>
        <p:spPr>
          <a:xfrm rot="10800000" flipH="1">
            <a:off x="6474257" y="3309904"/>
            <a:ext cx="693000" cy="4119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8" name="Google Shape;615;p80">
            <a:extLst>
              <a:ext uri="{FF2B5EF4-FFF2-40B4-BE49-F238E27FC236}">
                <a16:creationId xmlns:a16="http://schemas.microsoft.com/office/drawing/2014/main" id="{C33A83AB-ADD7-59AF-5B97-1FAC731D577A}"/>
              </a:ext>
            </a:extLst>
          </p:cNvPr>
          <p:cNvCxnSpPr/>
          <p:nvPr/>
        </p:nvCxnSpPr>
        <p:spPr>
          <a:xfrm>
            <a:off x="7167230" y="3324818"/>
            <a:ext cx="284400" cy="4662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9" name="Google Shape;616;p80">
            <a:extLst>
              <a:ext uri="{FF2B5EF4-FFF2-40B4-BE49-F238E27FC236}">
                <a16:creationId xmlns:a16="http://schemas.microsoft.com/office/drawing/2014/main" id="{DBC077A8-527A-F1DA-7475-96B652058C11}"/>
              </a:ext>
            </a:extLst>
          </p:cNvPr>
          <p:cNvSpPr/>
          <p:nvPr/>
        </p:nvSpPr>
        <p:spPr>
          <a:xfrm>
            <a:off x="7090586" y="3246408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" name="Google Shape;617;p80">
            <a:extLst>
              <a:ext uri="{FF2B5EF4-FFF2-40B4-BE49-F238E27FC236}">
                <a16:creationId xmlns:a16="http://schemas.microsoft.com/office/drawing/2014/main" id="{C16249EF-E063-09B3-65C1-EC7ABF5B075A}"/>
              </a:ext>
            </a:extLst>
          </p:cNvPr>
          <p:cNvCxnSpPr/>
          <p:nvPr/>
        </p:nvCxnSpPr>
        <p:spPr>
          <a:xfrm>
            <a:off x="6888130" y="3208442"/>
            <a:ext cx="543000" cy="6150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1" name="Google Shape;618;p80">
            <a:extLst>
              <a:ext uri="{FF2B5EF4-FFF2-40B4-BE49-F238E27FC236}">
                <a16:creationId xmlns:a16="http://schemas.microsoft.com/office/drawing/2014/main" id="{22E64263-4F1B-CB40-4D9E-54991AF70EE2}"/>
              </a:ext>
            </a:extLst>
          </p:cNvPr>
          <p:cNvCxnSpPr/>
          <p:nvPr/>
        </p:nvCxnSpPr>
        <p:spPr>
          <a:xfrm rot="10800000" flipH="1">
            <a:off x="6471246" y="3224401"/>
            <a:ext cx="401400" cy="4974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2" name="Google Shape;619;p80">
            <a:extLst>
              <a:ext uri="{FF2B5EF4-FFF2-40B4-BE49-F238E27FC236}">
                <a16:creationId xmlns:a16="http://schemas.microsoft.com/office/drawing/2014/main" id="{B6D7CE58-87EA-30F2-62DE-0CCAAA97A21D}"/>
              </a:ext>
            </a:extLst>
          </p:cNvPr>
          <p:cNvCxnSpPr/>
          <p:nvPr/>
        </p:nvCxnSpPr>
        <p:spPr>
          <a:xfrm rot="10800000" flipH="1">
            <a:off x="3397451" y="3380921"/>
            <a:ext cx="324600" cy="4038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" name="Google Shape;620;p80">
            <a:extLst>
              <a:ext uri="{FF2B5EF4-FFF2-40B4-BE49-F238E27FC236}">
                <a16:creationId xmlns:a16="http://schemas.microsoft.com/office/drawing/2014/main" id="{3307CE01-AE9B-6FB9-AF8A-055F337213A3}"/>
              </a:ext>
            </a:extLst>
          </p:cNvPr>
          <p:cNvCxnSpPr/>
          <p:nvPr/>
        </p:nvCxnSpPr>
        <p:spPr>
          <a:xfrm>
            <a:off x="3392319" y="3798384"/>
            <a:ext cx="874200" cy="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4" name="Google Shape;621;p80">
            <a:extLst>
              <a:ext uri="{FF2B5EF4-FFF2-40B4-BE49-F238E27FC236}">
                <a16:creationId xmlns:a16="http://schemas.microsoft.com/office/drawing/2014/main" id="{A67B775A-2B56-F9A7-4925-F76A79E66C37}"/>
              </a:ext>
            </a:extLst>
          </p:cNvPr>
          <p:cNvCxnSpPr/>
          <p:nvPr/>
        </p:nvCxnSpPr>
        <p:spPr>
          <a:xfrm>
            <a:off x="3738577" y="3365586"/>
            <a:ext cx="562200" cy="4341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5" name="Google Shape;622;p80">
            <a:extLst>
              <a:ext uri="{FF2B5EF4-FFF2-40B4-BE49-F238E27FC236}">
                <a16:creationId xmlns:a16="http://schemas.microsoft.com/office/drawing/2014/main" id="{8F27A83C-6A01-7BF6-428C-DC0649F391FA}"/>
              </a:ext>
            </a:extLst>
          </p:cNvPr>
          <p:cNvCxnSpPr/>
          <p:nvPr/>
        </p:nvCxnSpPr>
        <p:spPr>
          <a:xfrm rot="10800000">
            <a:off x="3370183" y="4262019"/>
            <a:ext cx="109500" cy="5082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6" name="Google Shape;623;p80">
            <a:extLst>
              <a:ext uri="{FF2B5EF4-FFF2-40B4-BE49-F238E27FC236}">
                <a16:creationId xmlns:a16="http://schemas.microsoft.com/office/drawing/2014/main" id="{C46AAAC3-8D1E-50EB-8705-54D28331D77F}"/>
              </a:ext>
            </a:extLst>
          </p:cNvPr>
          <p:cNvCxnSpPr/>
          <p:nvPr/>
        </p:nvCxnSpPr>
        <p:spPr>
          <a:xfrm rot="10800000" flipH="1">
            <a:off x="3478835" y="4680449"/>
            <a:ext cx="586200" cy="813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7" name="Google Shape;624;p80">
            <a:extLst>
              <a:ext uri="{FF2B5EF4-FFF2-40B4-BE49-F238E27FC236}">
                <a16:creationId xmlns:a16="http://schemas.microsoft.com/office/drawing/2014/main" id="{6793A87E-C506-FFC0-46E2-52EB241E1AA5}"/>
              </a:ext>
            </a:extLst>
          </p:cNvPr>
          <p:cNvCxnSpPr/>
          <p:nvPr/>
        </p:nvCxnSpPr>
        <p:spPr>
          <a:xfrm rot="10800000">
            <a:off x="4061421" y="4088188"/>
            <a:ext cx="0" cy="6099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8" name="Google Shape;625;p80">
            <a:extLst>
              <a:ext uri="{FF2B5EF4-FFF2-40B4-BE49-F238E27FC236}">
                <a16:creationId xmlns:a16="http://schemas.microsoft.com/office/drawing/2014/main" id="{30AF2BA7-3E90-2A03-A644-45069A4E6B8D}"/>
              </a:ext>
            </a:extLst>
          </p:cNvPr>
          <p:cNvCxnSpPr/>
          <p:nvPr/>
        </p:nvCxnSpPr>
        <p:spPr>
          <a:xfrm rot="10800000" flipH="1">
            <a:off x="3376151" y="4087332"/>
            <a:ext cx="677700" cy="1446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" name="Google Shape;626;p80">
            <a:extLst>
              <a:ext uri="{FF2B5EF4-FFF2-40B4-BE49-F238E27FC236}">
                <a16:creationId xmlns:a16="http://schemas.microsoft.com/office/drawing/2014/main" id="{590E6461-55BF-DB1A-27BA-36BE4D98D28B}"/>
              </a:ext>
            </a:extLst>
          </p:cNvPr>
          <p:cNvCxnSpPr/>
          <p:nvPr/>
        </p:nvCxnSpPr>
        <p:spPr>
          <a:xfrm rot="10800000" flipH="1">
            <a:off x="1662194" y="4186461"/>
            <a:ext cx="186600" cy="2832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0" name="Google Shape;627;p80">
            <a:extLst>
              <a:ext uri="{FF2B5EF4-FFF2-40B4-BE49-F238E27FC236}">
                <a16:creationId xmlns:a16="http://schemas.microsoft.com/office/drawing/2014/main" id="{E06F65C6-817C-9FF6-488E-2CA30E327A95}"/>
              </a:ext>
            </a:extLst>
          </p:cNvPr>
          <p:cNvSpPr/>
          <p:nvPr/>
        </p:nvSpPr>
        <p:spPr>
          <a:xfrm>
            <a:off x="1584233" y="4428570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628;p80">
            <a:extLst>
              <a:ext uri="{FF2B5EF4-FFF2-40B4-BE49-F238E27FC236}">
                <a16:creationId xmlns:a16="http://schemas.microsoft.com/office/drawing/2014/main" id="{EF75A33C-3069-54F3-C116-6F5BBF0763F9}"/>
              </a:ext>
            </a:extLst>
          </p:cNvPr>
          <p:cNvSpPr/>
          <p:nvPr/>
        </p:nvSpPr>
        <p:spPr>
          <a:xfrm>
            <a:off x="1779564" y="4138304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629;p80">
            <a:extLst>
              <a:ext uri="{FF2B5EF4-FFF2-40B4-BE49-F238E27FC236}">
                <a16:creationId xmlns:a16="http://schemas.microsoft.com/office/drawing/2014/main" id="{D3124389-F651-0CDA-6846-17B801300D03}"/>
              </a:ext>
            </a:extLst>
          </p:cNvPr>
          <p:cNvSpPr/>
          <p:nvPr/>
        </p:nvSpPr>
        <p:spPr>
          <a:xfrm>
            <a:off x="3324168" y="3739613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630;p80">
            <a:extLst>
              <a:ext uri="{FF2B5EF4-FFF2-40B4-BE49-F238E27FC236}">
                <a16:creationId xmlns:a16="http://schemas.microsoft.com/office/drawing/2014/main" id="{FB885D61-8578-0C60-E419-313874BB65A7}"/>
              </a:ext>
            </a:extLst>
          </p:cNvPr>
          <p:cNvSpPr/>
          <p:nvPr/>
        </p:nvSpPr>
        <p:spPr>
          <a:xfrm>
            <a:off x="3659106" y="3306089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631;p80">
            <a:extLst>
              <a:ext uri="{FF2B5EF4-FFF2-40B4-BE49-F238E27FC236}">
                <a16:creationId xmlns:a16="http://schemas.microsoft.com/office/drawing/2014/main" id="{2E5B53B6-F181-D52F-6465-0F092CD4CDBA}"/>
              </a:ext>
            </a:extLst>
          </p:cNvPr>
          <p:cNvSpPr/>
          <p:nvPr/>
        </p:nvSpPr>
        <p:spPr>
          <a:xfrm>
            <a:off x="4209260" y="3739613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632;p80">
            <a:extLst>
              <a:ext uri="{FF2B5EF4-FFF2-40B4-BE49-F238E27FC236}">
                <a16:creationId xmlns:a16="http://schemas.microsoft.com/office/drawing/2014/main" id="{2B21FD19-BDED-B41B-D684-2B21A484B87A}"/>
              </a:ext>
            </a:extLst>
          </p:cNvPr>
          <p:cNvSpPr/>
          <p:nvPr/>
        </p:nvSpPr>
        <p:spPr>
          <a:xfrm>
            <a:off x="3400251" y="4708810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633;p80">
            <a:extLst>
              <a:ext uri="{FF2B5EF4-FFF2-40B4-BE49-F238E27FC236}">
                <a16:creationId xmlns:a16="http://schemas.microsoft.com/office/drawing/2014/main" id="{E41ACF74-4D5E-4E9E-EB53-CD777D61472E}"/>
              </a:ext>
            </a:extLst>
          </p:cNvPr>
          <p:cNvSpPr/>
          <p:nvPr/>
        </p:nvSpPr>
        <p:spPr>
          <a:xfrm>
            <a:off x="3302456" y="4187220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634;p80">
            <a:extLst>
              <a:ext uri="{FF2B5EF4-FFF2-40B4-BE49-F238E27FC236}">
                <a16:creationId xmlns:a16="http://schemas.microsoft.com/office/drawing/2014/main" id="{0AC66BA8-31F8-E3ED-35EF-28E454B6A4F5}"/>
              </a:ext>
            </a:extLst>
          </p:cNvPr>
          <p:cNvSpPr/>
          <p:nvPr/>
        </p:nvSpPr>
        <p:spPr>
          <a:xfrm>
            <a:off x="3991960" y="4629266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635;p80">
            <a:extLst>
              <a:ext uri="{FF2B5EF4-FFF2-40B4-BE49-F238E27FC236}">
                <a16:creationId xmlns:a16="http://schemas.microsoft.com/office/drawing/2014/main" id="{75585DD0-0BF3-6E31-C3B3-AC966BE22305}"/>
              </a:ext>
            </a:extLst>
          </p:cNvPr>
          <p:cNvSpPr/>
          <p:nvPr/>
        </p:nvSpPr>
        <p:spPr>
          <a:xfrm>
            <a:off x="3991960" y="4033010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" name="Google Shape;641;p80">
            <a:extLst>
              <a:ext uri="{FF2B5EF4-FFF2-40B4-BE49-F238E27FC236}">
                <a16:creationId xmlns:a16="http://schemas.microsoft.com/office/drawing/2014/main" id="{289CE8A7-B637-A509-BB89-A29D56703D6B}"/>
              </a:ext>
            </a:extLst>
          </p:cNvPr>
          <p:cNvCxnSpPr/>
          <p:nvPr/>
        </p:nvCxnSpPr>
        <p:spPr>
          <a:xfrm rot="10800000" flipH="1">
            <a:off x="6618805" y="4517821"/>
            <a:ext cx="153600" cy="4620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0" name="Google Shape;642;p80">
            <a:extLst>
              <a:ext uri="{FF2B5EF4-FFF2-40B4-BE49-F238E27FC236}">
                <a16:creationId xmlns:a16="http://schemas.microsoft.com/office/drawing/2014/main" id="{E3D991A2-BCCF-A701-2C59-81ECF010A1F0}"/>
              </a:ext>
            </a:extLst>
          </p:cNvPr>
          <p:cNvCxnSpPr/>
          <p:nvPr/>
        </p:nvCxnSpPr>
        <p:spPr>
          <a:xfrm>
            <a:off x="6606904" y="4979057"/>
            <a:ext cx="673500" cy="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1" name="Google Shape;643;p80">
            <a:extLst>
              <a:ext uri="{FF2B5EF4-FFF2-40B4-BE49-F238E27FC236}">
                <a16:creationId xmlns:a16="http://schemas.microsoft.com/office/drawing/2014/main" id="{B77378F5-05FF-6906-3100-2E1C9B58CAFD}"/>
              </a:ext>
            </a:extLst>
          </p:cNvPr>
          <p:cNvCxnSpPr/>
          <p:nvPr/>
        </p:nvCxnSpPr>
        <p:spPr>
          <a:xfrm rot="10800000" flipH="1">
            <a:off x="7244354" y="4513095"/>
            <a:ext cx="109500" cy="4776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" name="Google Shape;644;p80">
            <a:extLst>
              <a:ext uri="{FF2B5EF4-FFF2-40B4-BE49-F238E27FC236}">
                <a16:creationId xmlns:a16="http://schemas.microsoft.com/office/drawing/2014/main" id="{E7353E0D-AD41-1C10-CFF6-F2D816FADD37}"/>
              </a:ext>
            </a:extLst>
          </p:cNvPr>
          <p:cNvCxnSpPr/>
          <p:nvPr/>
        </p:nvCxnSpPr>
        <p:spPr>
          <a:xfrm>
            <a:off x="6771192" y="4480467"/>
            <a:ext cx="609600" cy="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3" name="Google Shape;645;p80">
            <a:extLst>
              <a:ext uri="{FF2B5EF4-FFF2-40B4-BE49-F238E27FC236}">
                <a16:creationId xmlns:a16="http://schemas.microsoft.com/office/drawing/2014/main" id="{90A441CA-C95C-9A68-3B09-3A70F64C8273}"/>
              </a:ext>
            </a:extLst>
          </p:cNvPr>
          <p:cNvSpPr/>
          <p:nvPr/>
        </p:nvSpPr>
        <p:spPr>
          <a:xfrm>
            <a:off x="6538639" y="4921873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646;p80">
            <a:extLst>
              <a:ext uri="{FF2B5EF4-FFF2-40B4-BE49-F238E27FC236}">
                <a16:creationId xmlns:a16="http://schemas.microsoft.com/office/drawing/2014/main" id="{8E4BF8E0-9BD7-6650-BACC-41A6C1B0643E}"/>
              </a:ext>
            </a:extLst>
          </p:cNvPr>
          <p:cNvSpPr/>
          <p:nvPr/>
        </p:nvSpPr>
        <p:spPr>
          <a:xfrm>
            <a:off x="6701656" y="4423283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647;p80">
            <a:extLst>
              <a:ext uri="{FF2B5EF4-FFF2-40B4-BE49-F238E27FC236}">
                <a16:creationId xmlns:a16="http://schemas.microsoft.com/office/drawing/2014/main" id="{2F9CE3DA-7B45-AC3C-14F4-58CB9812D53C}"/>
              </a:ext>
            </a:extLst>
          </p:cNvPr>
          <p:cNvSpPr/>
          <p:nvPr/>
        </p:nvSpPr>
        <p:spPr>
          <a:xfrm>
            <a:off x="7174892" y="4921873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648;p80">
            <a:extLst>
              <a:ext uri="{FF2B5EF4-FFF2-40B4-BE49-F238E27FC236}">
                <a16:creationId xmlns:a16="http://schemas.microsoft.com/office/drawing/2014/main" id="{63EF1A55-FE64-DEF1-9B60-78F44AD09A36}"/>
              </a:ext>
            </a:extLst>
          </p:cNvPr>
          <p:cNvSpPr/>
          <p:nvPr/>
        </p:nvSpPr>
        <p:spPr>
          <a:xfrm>
            <a:off x="7289939" y="4423283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7" name="Google Shape;649;p80">
            <a:extLst>
              <a:ext uri="{FF2B5EF4-FFF2-40B4-BE49-F238E27FC236}">
                <a16:creationId xmlns:a16="http://schemas.microsoft.com/office/drawing/2014/main" id="{93A1A37F-849D-420F-4572-01FAFF694B50}"/>
              </a:ext>
            </a:extLst>
          </p:cNvPr>
          <p:cNvCxnSpPr/>
          <p:nvPr/>
        </p:nvCxnSpPr>
        <p:spPr>
          <a:xfrm>
            <a:off x="6469125" y="3735467"/>
            <a:ext cx="995700" cy="879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8" name="Google Shape;650;p80">
            <a:extLst>
              <a:ext uri="{FF2B5EF4-FFF2-40B4-BE49-F238E27FC236}">
                <a16:creationId xmlns:a16="http://schemas.microsoft.com/office/drawing/2014/main" id="{AF1E2D57-C1B0-C7B9-FB87-80161274CB52}"/>
              </a:ext>
            </a:extLst>
          </p:cNvPr>
          <p:cNvSpPr/>
          <p:nvPr/>
        </p:nvSpPr>
        <p:spPr>
          <a:xfrm>
            <a:off x="6400974" y="3676696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651;p80">
            <a:extLst>
              <a:ext uri="{FF2B5EF4-FFF2-40B4-BE49-F238E27FC236}">
                <a16:creationId xmlns:a16="http://schemas.microsoft.com/office/drawing/2014/main" id="{5A686DF5-2F2B-EE37-EF10-F3D863938303}"/>
              </a:ext>
            </a:extLst>
          </p:cNvPr>
          <p:cNvSpPr/>
          <p:nvPr/>
        </p:nvSpPr>
        <p:spPr>
          <a:xfrm>
            <a:off x="7393476" y="3763797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652;p80">
            <a:extLst>
              <a:ext uri="{FF2B5EF4-FFF2-40B4-BE49-F238E27FC236}">
                <a16:creationId xmlns:a16="http://schemas.microsoft.com/office/drawing/2014/main" id="{7D846626-A4DD-D277-AD90-A512CEAFDDF2}"/>
              </a:ext>
            </a:extLst>
          </p:cNvPr>
          <p:cNvSpPr/>
          <p:nvPr/>
        </p:nvSpPr>
        <p:spPr>
          <a:xfrm>
            <a:off x="6827225" y="3143925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1" name="Google Shape;653;p80">
            <a:extLst>
              <a:ext uri="{FF2B5EF4-FFF2-40B4-BE49-F238E27FC236}">
                <a16:creationId xmlns:a16="http://schemas.microsoft.com/office/drawing/2014/main" id="{71EEDB27-4696-34C4-DD99-98DAD23F76BC}"/>
              </a:ext>
            </a:extLst>
          </p:cNvPr>
          <p:cNvCxnSpPr/>
          <p:nvPr/>
        </p:nvCxnSpPr>
        <p:spPr>
          <a:xfrm>
            <a:off x="6606904" y="4583930"/>
            <a:ext cx="673500" cy="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2" name="Google Shape;654;p80">
            <a:extLst>
              <a:ext uri="{FF2B5EF4-FFF2-40B4-BE49-F238E27FC236}">
                <a16:creationId xmlns:a16="http://schemas.microsoft.com/office/drawing/2014/main" id="{C39CB073-E039-1005-3A65-BBA5B3BDCAA2}"/>
              </a:ext>
            </a:extLst>
          </p:cNvPr>
          <p:cNvCxnSpPr/>
          <p:nvPr/>
        </p:nvCxnSpPr>
        <p:spPr>
          <a:xfrm>
            <a:off x="6771192" y="4085340"/>
            <a:ext cx="609600" cy="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3" name="Google Shape;655;p80">
            <a:extLst>
              <a:ext uri="{FF2B5EF4-FFF2-40B4-BE49-F238E27FC236}">
                <a16:creationId xmlns:a16="http://schemas.microsoft.com/office/drawing/2014/main" id="{19FF6C2D-0F16-D636-84EC-B16B7243571F}"/>
              </a:ext>
            </a:extLst>
          </p:cNvPr>
          <p:cNvSpPr/>
          <p:nvPr/>
        </p:nvSpPr>
        <p:spPr>
          <a:xfrm>
            <a:off x="6701656" y="4028155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656;p80">
            <a:extLst>
              <a:ext uri="{FF2B5EF4-FFF2-40B4-BE49-F238E27FC236}">
                <a16:creationId xmlns:a16="http://schemas.microsoft.com/office/drawing/2014/main" id="{75BE8C5F-3966-E58C-AF5B-7823D123D228}"/>
              </a:ext>
            </a:extLst>
          </p:cNvPr>
          <p:cNvSpPr/>
          <p:nvPr/>
        </p:nvSpPr>
        <p:spPr>
          <a:xfrm>
            <a:off x="7289939" y="4028155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" name="Google Shape;657;p80">
            <a:extLst>
              <a:ext uri="{FF2B5EF4-FFF2-40B4-BE49-F238E27FC236}">
                <a16:creationId xmlns:a16="http://schemas.microsoft.com/office/drawing/2014/main" id="{91F1EC67-58CB-3289-307D-3BCB2F2FA139}"/>
              </a:ext>
            </a:extLst>
          </p:cNvPr>
          <p:cNvCxnSpPr/>
          <p:nvPr/>
        </p:nvCxnSpPr>
        <p:spPr>
          <a:xfrm rot="10800000" flipH="1">
            <a:off x="6618805" y="4122694"/>
            <a:ext cx="153600" cy="4620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6" name="Google Shape;658;p80">
            <a:extLst>
              <a:ext uri="{FF2B5EF4-FFF2-40B4-BE49-F238E27FC236}">
                <a16:creationId xmlns:a16="http://schemas.microsoft.com/office/drawing/2014/main" id="{35BFAC42-FE1B-613B-0513-EEC6F602E4A6}"/>
              </a:ext>
            </a:extLst>
          </p:cNvPr>
          <p:cNvCxnSpPr/>
          <p:nvPr/>
        </p:nvCxnSpPr>
        <p:spPr>
          <a:xfrm rot="10800000" flipH="1">
            <a:off x="7244354" y="4117968"/>
            <a:ext cx="109500" cy="477600"/>
          </a:xfrm>
          <a:prstGeom prst="straightConnector1">
            <a:avLst/>
          </a:prstGeom>
          <a:noFill/>
          <a:ln w="63500" cap="rnd" cmpd="sng">
            <a:solidFill>
              <a:srgbClr val="CE372C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7" name="Google Shape;659;p80">
            <a:extLst>
              <a:ext uri="{FF2B5EF4-FFF2-40B4-BE49-F238E27FC236}">
                <a16:creationId xmlns:a16="http://schemas.microsoft.com/office/drawing/2014/main" id="{A6163B41-F63F-F47B-67B1-39EA85089CF3}"/>
              </a:ext>
            </a:extLst>
          </p:cNvPr>
          <p:cNvSpPr/>
          <p:nvPr/>
        </p:nvSpPr>
        <p:spPr>
          <a:xfrm>
            <a:off x="6538639" y="4526746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660;p80">
            <a:extLst>
              <a:ext uri="{FF2B5EF4-FFF2-40B4-BE49-F238E27FC236}">
                <a16:creationId xmlns:a16="http://schemas.microsoft.com/office/drawing/2014/main" id="{F6258C6A-4C0E-1632-12F3-BD6CCE4FB23E}"/>
              </a:ext>
            </a:extLst>
          </p:cNvPr>
          <p:cNvSpPr/>
          <p:nvPr/>
        </p:nvSpPr>
        <p:spPr>
          <a:xfrm>
            <a:off x="7174892" y="4526746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Google Shape;661;p80">
            <a:extLst>
              <a:ext uri="{FF2B5EF4-FFF2-40B4-BE49-F238E27FC236}">
                <a16:creationId xmlns:a16="http://schemas.microsoft.com/office/drawing/2014/main" id="{62767FF8-0475-2CCA-56BF-C861A2FD46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Duru Sans" panose="020B0604020202020204" charset="0"/>
              </a:rPr>
              <a:t>40</a:t>
            </a:fld>
            <a:endParaRPr dirty="0">
              <a:latin typeface="Duru Sans" panose="020B0604020202020204" charset="0"/>
            </a:endParaRPr>
          </a:p>
        </p:txBody>
      </p:sp>
      <p:sp>
        <p:nvSpPr>
          <p:cNvPr id="50" name="Google Shape;662;p80">
            <a:extLst>
              <a:ext uri="{FF2B5EF4-FFF2-40B4-BE49-F238E27FC236}">
                <a16:creationId xmlns:a16="http://schemas.microsoft.com/office/drawing/2014/main" id="{A06A7833-C69E-BF10-DE63-1CD01E18F133}"/>
              </a:ext>
            </a:extLst>
          </p:cNvPr>
          <p:cNvSpPr/>
          <p:nvPr/>
        </p:nvSpPr>
        <p:spPr>
          <a:xfrm>
            <a:off x="624689" y="4147304"/>
            <a:ext cx="138900" cy="114300"/>
          </a:xfrm>
          <a:prstGeom prst="ellipse">
            <a:avLst/>
          </a:prstGeom>
          <a:solidFill>
            <a:srgbClr val="CE372C"/>
          </a:solidFill>
          <a:ln w="19050" cap="rnd" cmpd="sng">
            <a:solidFill>
              <a:srgbClr val="DDDDD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Duru Sans" panose="020B060402020202020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9ECC1B8-BCF7-A768-7E56-07A346BEA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0" y="3530003"/>
            <a:ext cx="6041660" cy="107908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1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</a:t>
            </a:r>
            <a:endParaRPr/>
          </a:p>
        </p:txBody>
      </p:sp>
      <p:sp>
        <p:nvSpPr>
          <p:cNvPr id="669" name="Google Shape;669;p81"/>
          <p:cNvSpPr txBox="1">
            <a:spLocks noGrp="1"/>
          </p:cNvSpPr>
          <p:nvPr>
            <p:ph type="body" idx="1"/>
          </p:nvPr>
        </p:nvSpPr>
        <p:spPr>
          <a:xfrm>
            <a:off x="311700" y="1233900"/>
            <a:ext cx="87858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representation (mechanics, visual, collision detection),</a:t>
            </a:r>
            <a:br>
              <a:rPr lang="en"/>
            </a:br>
            <a:r>
              <a:rPr lang="en"/>
              <a:t>different topologies can be used</a:t>
            </a:r>
            <a:br>
              <a:rPr lang="en"/>
            </a:b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Mappings links them</a:t>
            </a:r>
            <a:endParaRPr/>
          </a:p>
        </p:txBody>
      </p:sp>
      <p:sp>
        <p:nvSpPr>
          <p:cNvPr id="670" name="Google Shape;670;p81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71" name="Google Shape;671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37" y="3095625"/>
            <a:ext cx="2170200" cy="14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7442" y="3095625"/>
            <a:ext cx="2424600" cy="14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8961" y="3095625"/>
            <a:ext cx="2426100" cy="14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2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mechanics</a:t>
            </a:r>
            <a:endParaRPr/>
          </a:p>
        </p:txBody>
      </p:sp>
      <p:sp>
        <p:nvSpPr>
          <p:cNvPr id="679" name="Google Shape;679;p82"/>
          <p:cNvSpPr txBox="1">
            <a:spLocks noGrp="1"/>
          </p:cNvSpPr>
          <p:nvPr>
            <p:ph type="body" idx="1"/>
          </p:nvPr>
        </p:nvSpPr>
        <p:spPr>
          <a:xfrm>
            <a:off x="311700" y="1136900"/>
            <a:ext cx="94812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Material laws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elasticity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Plasticity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Hyperelasticity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Damping : numerical or physical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Collision pipeline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Detection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Response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schemes and linear solvers</a:t>
            </a:r>
            <a:endParaRPr/>
          </a:p>
        </p:txBody>
      </p:sp>
      <p:sp>
        <p:nvSpPr>
          <p:cNvPr id="680" name="Google Shape;680;p82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82" name="Google Shape;68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3275" y="3005700"/>
            <a:ext cx="1607400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207D8-8E4A-1A98-1912-87FB47349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421" y="1055300"/>
            <a:ext cx="2657107" cy="156569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3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pipeline</a:t>
            </a:r>
            <a:endParaRPr/>
          </a:p>
        </p:txBody>
      </p:sp>
      <p:sp>
        <p:nvSpPr>
          <p:cNvPr id="688" name="Google Shape;688;p83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Broad phase</a:t>
            </a:r>
            <a:br>
              <a:rPr lang="en"/>
            </a:br>
            <a:r>
              <a:rPr lang="en"/>
              <a:t>checks to quickly exit if objects are far</a:t>
            </a:r>
            <a:br>
              <a:rPr lang="en"/>
            </a:b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Narrow phase</a:t>
            </a:r>
            <a:br>
              <a:rPr lang="en"/>
            </a:br>
            <a:r>
              <a:rPr lang="en"/>
              <a:t>detects contacts between primitives</a:t>
            </a:r>
            <a:br>
              <a:rPr lang="en"/>
            </a:br>
            <a:br>
              <a:rPr lang="en"/>
            </a:br>
            <a:r>
              <a:rPr lang="en"/>
              <a:t>using proximity intersection 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</a:t>
            </a:r>
            <a:endParaRPr/>
          </a:p>
        </p:txBody>
      </p:sp>
      <p:sp>
        <p:nvSpPr>
          <p:cNvPr id="689" name="Google Shape;689;p83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90" name="Google Shape;690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1200" y="533398"/>
            <a:ext cx="2381100" cy="22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0699" y="3043200"/>
            <a:ext cx="14421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4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runSofa</a:t>
            </a:r>
            <a:endParaRPr/>
          </a:p>
        </p:txBody>
      </p:sp>
      <p:sp>
        <p:nvSpPr>
          <p:cNvPr id="697" name="Google Shape;697;p84"/>
          <p:cNvSpPr txBox="1">
            <a:spLocks noGrp="1"/>
          </p:cNvSpPr>
          <p:nvPr>
            <p:ph type="body" idx="1"/>
          </p:nvPr>
        </p:nvSpPr>
        <p:spPr>
          <a:xfrm>
            <a:off x="311700" y="725760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Build-in Graphical User Interface (GUI) is available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When running the SOFA executable </a:t>
            </a:r>
            <a:r>
              <a:rPr lang="en" i="1" dirty="0"/>
              <a:t>./runSofa</a:t>
            </a:r>
            <a:endParaRPr i="1" dirty="0"/>
          </a:p>
        </p:txBody>
      </p:sp>
      <p:sp>
        <p:nvSpPr>
          <p:cNvPr id="698" name="Google Shape;698;p84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99" name="Google Shape;69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23" y="2203021"/>
            <a:ext cx="4001976" cy="242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00" y="2203021"/>
            <a:ext cx="4001976" cy="240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5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/>
          </a:p>
        </p:txBody>
      </p:sp>
      <p:sp>
        <p:nvSpPr>
          <p:cNvPr id="706" name="Google Shape;706;p85"/>
          <p:cNvSpPr txBox="1">
            <a:spLocks noGrp="1"/>
          </p:cNvSpPr>
          <p:nvPr>
            <p:ph type="body" idx="1"/>
          </p:nvPr>
        </p:nvSpPr>
        <p:spPr>
          <a:xfrm>
            <a:off x="311700" y="810825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Officially-maintained plugins available in SOFA releases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License of plugins is up to the plugin authors</a:t>
            </a:r>
            <a:endParaRPr dirty="0"/>
          </a:p>
        </p:txBody>
      </p:sp>
      <p:sp>
        <p:nvSpPr>
          <p:cNvPr id="707" name="Google Shape;707;p85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708" name="Google Shape;70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706" y="2196540"/>
            <a:ext cx="4510999" cy="2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78" y="2196550"/>
            <a:ext cx="4510999" cy="26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6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SofaPython3: scripting in </a:t>
            </a:r>
            <a:endParaRPr/>
          </a:p>
        </p:txBody>
      </p:sp>
      <p:sp>
        <p:nvSpPr>
          <p:cNvPr id="715" name="Google Shape;715;p86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 in XML, it allows for:</a:t>
            </a:r>
            <a:endParaRPr dirty="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Fast prototyping</a:t>
            </a:r>
            <a:endParaRPr dirty="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Create a scene without C++ skills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Dynamic modifications (data, component creation), interactions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Run  your simulation for runSofa or python environment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new components as python class!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Official repository:		</a:t>
            </a:r>
            <a:r>
              <a:rPr lang="en" sz="1400" dirty="0">
                <a:solidFill>
                  <a:srgbClr val="999999"/>
                </a:solidFill>
              </a:rPr>
              <a:t>https://github.com/sofa-framework/sofapython3/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716" name="Google Shape;716;p86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717" name="Google Shape;7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825" y="203262"/>
            <a:ext cx="2473899" cy="8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7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SofaCUDA: GPU computing</a:t>
            </a:r>
            <a:endParaRPr/>
          </a:p>
        </p:txBody>
      </p:sp>
      <p:sp>
        <p:nvSpPr>
          <p:cNvPr id="723" name="Google Shape;723;p87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Compatibility with CUDA GPUs</a:t>
            </a:r>
            <a:endParaRPr/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Activate GPU version of the C++ code</a:t>
            </a:r>
            <a:endParaRPr/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templates need to be changed (CudaVec3d)</a:t>
            </a:r>
            <a:endParaRPr/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Accelerate your own code</a:t>
            </a:r>
            <a:endParaRPr/>
          </a:p>
        </p:txBody>
      </p:sp>
      <p:sp>
        <p:nvSpPr>
          <p:cNvPr id="724" name="Google Shape;724;p87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725" name="Google Shape;72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00" y="796263"/>
            <a:ext cx="2533725" cy="20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8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Interactive/haptic interfaces</a:t>
            </a:r>
            <a:endParaRPr/>
          </a:p>
        </p:txBody>
      </p:sp>
      <p:sp>
        <p:nvSpPr>
          <p:cNvPr id="731" name="Google Shape;731;p88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Compatible with many devices</a:t>
            </a:r>
            <a:endParaRPr/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84E1B"/>
              </a:buClr>
              <a:buSzPts val="1600"/>
              <a:buFont typeface="Duru Sans"/>
              <a:buChar char="○"/>
            </a:pPr>
            <a:r>
              <a:rPr lang="en" sz="1600"/>
              <a:t>Geomagic</a:t>
            </a:r>
            <a:endParaRPr sz="1600"/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Falcon</a:t>
            </a:r>
            <a:endParaRPr sz="1600"/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Entact</a:t>
            </a:r>
            <a:endParaRPr sz="1600"/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Leap Motion</a:t>
            </a:r>
            <a:endParaRPr sz="1600"/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Follou laparoscopic devices</a:t>
            </a:r>
            <a:endParaRPr sz="1600"/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Haply Robotics</a:t>
            </a:r>
            <a:endParaRPr sz="1600"/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ForceDimensions</a:t>
            </a:r>
            <a:endParaRPr sz="1600"/>
          </a:p>
        </p:txBody>
      </p:sp>
      <p:sp>
        <p:nvSpPr>
          <p:cNvPr id="732" name="Google Shape;732;p88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733" name="Google Shape;7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923" y="1791124"/>
            <a:ext cx="2049227" cy="177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649" y="1791136"/>
            <a:ext cx="2641856" cy="177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32" name="Google Shape;232;p45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Multiphysics simulation</a:t>
            </a:r>
            <a:endParaRPr sz="3600"/>
          </a:p>
        </p:txBody>
      </p:sp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7700"/>
            <a:ext cx="8680822" cy="34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575" y="148100"/>
            <a:ext cx="2165300" cy="1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5573" y="1562625"/>
            <a:ext cx="2165300" cy="153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338" y="3128976"/>
            <a:ext cx="2197786" cy="15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choosing SOFA?</a:t>
            </a:r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Ease design and prototyping of simulation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 architecture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OpenCore with plugins: activate / deactivate features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Interactive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interactions to take into account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Enclose SOFA in optimization loops, learning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Dynamic simulation updates</a:t>
            </a:r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46" name="Google Shape;246;p46" title="Diamond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950" y="1741063"/>
            <a:ext cx="2722050" cy="16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-up of a machine&#10;&#10;AI-generated content may be incorrect.">
            <a:extLst>
              <a:ext uri="{FF2B5EF4-FFF2-40B4-BE49-F238E27FC236}">
                <a16:creationId xmlns:a16="http://schemas.microsoft.com/office/drawing/2014/main" id="{D78CEE8A-135F-EB3F-B16C-544424B6F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948" y="25679"/>
            <a:ext cx="2722051" cy="1503933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0F9539-C359-0994-1A0C-0732C4FDA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948" y="3612346"/>
            <a:ext cx="2722052" cy="15311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>
            <a:spLocks noGrp="1"/>
          </p:cNvSpPr>
          <p:nvPr>
            <p:ph type="title"/>
          </p:nvPr>
        </p:nvSpPr>
        <p:spPr>
          <a:xfrm>
            <a:off x="311700" y="10840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and project governance</a:t>
            </a:r>
            <a:endParaRPr/>
          </a:p>
        </p:txBody>
      </p:sp>
      <p:pic>
        <p:nvPicPr>
          <p:cNvPr id="252" name="Google Shape;252;p47"/>
          <p:cNvPicPr preferRelativeResize="0"/>
          <p:nvPr/>
        </p:nvPicPr>
        <p:blipFill rotWithShape="1">
          <a:blip r:embed="rId3">
            <a:alphaModFix/>
          </a:blip>
          <a:srcRect t="6703" b="6694"/>
          <a:stretch/>
        </p:blipFill>
        <p:spPr>
          <a:xfrm>
            <a:off x="0" y="2394775"/>
            <a:ext cx="9144000" cy="19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7" title="hugtalbot_flat_white_design_background_bright_orange_triangulat_24612dd6-937f-4ab5-9260-9a0cff5ba166 (Copy).png"/>
          <p:cNvPicPr preferRelativeResize="0"/>
          <p:nvPr/>
        </p:nvPicPr>
        <p:blipFill rotWithShape="1">
          <a:blip r:embed="rId4">
            <a:alphaModFix/>
          </a:blip>
          <a:srcRect t="17535" b="17735"/>
          <a:stretch/>
        </p:blipFill>
        <p:spPr>
          <a:xfrm>
            <a:off x="0" y="2048600"/>
            <a:ext cx="9144003" cy="22972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C3C3B"/>
                </a:solidFill>
              </a:rPr>
              <a:t>Arose from research back in 2006 at </a:t>
            </a:r>
            <a:endParaRPr>
              <a:solidFill>
                <a:srgbClr val="3C3C3B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of a collaborative framework for physics simulation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definition</a:t>
            </a:r>
            <a:endParaRPr/>
          </a:p>
        </p:txBody>
      </p:sp>
      <p:sp>
        <p:nvSpPr>
          <p:cNvPr id="259" name="Google Shape;259;p48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60" name="Google Shape;260;p48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</a:t>
            </a:r>
            <a:r>
              <a:rPr lang="en" sz="3600"/>
              <a:t> open-source project</a:t>
            </a:r>
            <a:endParaRPr sz="3600"/>
          </a:p>
        </p:txBody>
      </p:sp>
      <p:sp>
        <p:nvSpPr>
          <p:cNvPr id="261" name="Google Shape;261;p48"/>
          <p:cNvSpPr txBox="1">
            <a:spLocks noGrp="1"/>
          </p:cNvSpPr>
          <p:nvPr>
            <p:ph type="ctrTitle" idx="4294967295"/>
          </p:nvPr>
        </p:nvSpPr>
        <p:spPr>
          <a:xfrm>
            <a:off x="311700" y="3038074"/>
            <a:ext cx="85206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uru Sans"/>
                <a:ea typeface="Duru Sans"/>
                <a:cs typeface="Duru Sans"/>
                <a:sym typeface="Duru Sans"/>
              </a:rPr>
              <a:t>Being the open-source reference for</a:t>
            </a:r>
            <a:endParaRPr sz="2500">
              <a:latin typeface="Duru Sans"/>
              <a:ea typeface="Duru Sans"/>
              <a:cs typeface="Duru Sans"/>
              <a:sym typeface="Duru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latin typeface="Duru Sans"/>
                <a:ea typeface="Duru Sans"/>
                <a:cs typeface="Duru Sans"/>
                <a:sym typeface="Duru Sans"/>
              </a:rPr>
              <a:t>interactive</a:t>
            </a:r>
            <a:r>
              <a:rPr lang="en" sz="2500">
                <a:latin typeface="Duru Sans"/>
                <a:ea typeface="Duru Sans"/>
                <a:cs typeface="Duru Sans"/>
                <a:sym typeface="Duru Sans"/>
              </a:rPr>
              <a:t> and real-time applications</a:t>
            </a:r>
            <a:endParaRPr sz="2500">
              <a:solidFill>
                <a:srgbClr val="E84E1B"/>
              </a:solidFill>
            </a:endParaRPr>
          </a:p>
        </p:txBody>
      </p:sp>
      <p:pic>
        <p:nvPicPr>
          <p:cNvPr id="262" name="Google Shape;2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275" y="1021175"/>
            <a:ext cx="1497351" cy="5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>
            <a:spLocks noGrp="1"/>
          </p:cNvSpPr>
          <p:nvPr>
            <p:ph type="title"/>
          </p:nvPr>
        </p:nvSpPr>
        <p:spPr>
          <a:xfrm>
            <a:off x="311700" y="183800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international community</a:t>
            </a:r>
            <a:endParaRPr/>
          </a:p>
        </p:txBody>
      </p:sp>
      <p:sp>
        <p:nvSpPr>
          <p:cNvPr id="268" name="Google Shape;268;p49"/>
          <p:cNvSpPr txBox="1">
            <a:spLocks noGrp="1"/>
          </p:cNvSpPr>
          <p:nvPr>
            <p:ph type="body" idx="1"/>
          </p:nvPr>
        </p:nvSpPr>
        <p:spPr>
          <a:xfrm>
            <a:off x="311700" y="1136888"/>
            <a:ext cx="85206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Thriving community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+140 daily SOFA-based developers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+500 regular users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+700 monthly downloads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Driving innovation and collaboration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 startups created since 2009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80% academic community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Industrial partners: LN Robotics, InSimo, Caranx Robotics, Dassault, Essilor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Academic partners: Harvard, Stanford, Johns Hopkins University,</a:t>
            </a:r>
            <a:br>
              <a:rPr lang="en"/>
            </a:br>
            <a:r>
              <a:rPr lang="en"/>
              <a:t>ETH Zurich, Luxembourg University, JAIST (Japan) MIT</a:t>
            </a:r>
            <a:endParaRPr/>
          </a:p>
        </p:txBody>
      </p:sp>
      <p:sp>
        <p:nvSpPr>
          <p:cNvPr id="269" name="Google Shape;269;p49"/>
          <p:cNvSpPr txBox="1">
            <a:spLocks noGrp="1"/>
          </p:cNvSpPr>
          <p:nvPr>
            <p:ph type="sldNum" idx="12"/>
          </p:nvPr>
        </p:nvSpPr>
        <p:spPr>
          <a:xfrm>
            <a:off x="4297650" y="4856025"/>
            <a:ext cx="548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50" y="1489962"/>
            <a:ext cx="4112724" cy="209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E84E1B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2594</Words>
  <Application>Microsoft Office PowerPoint</Application>
  <PresentationFormat>On-screen Show (16:9)</PresentationFormat>
  <Paragraphs>481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Century Gothic</vt:lpstr>
      <vt:lpstr>Courier New</vt:lpstr>
      <vt:lpstr>Duru Sans</vt:lpstr>
      <vt:lpstr>Roboto Condensed</vt:lpstr>
      <vt:lpstr>Inria Serif</vt:lpstr>
      <vt:lpstr>Simple Light</vt:lpstr>
      <vt:lpstr>Simple Light</vt:lpstr>
      <vt:lpstr>An open-source solution for collaborations, prototyping and innovation in simulation</vt:lpstr>
      <vt:lpstr>Overview</vt:lpstr>
      <vt:lpstr>PowerPoint Presentation</vt:lpstr>
      <vt:lpstr>What is SOFA?</vt:lpstr>
      <vt:lpstr>Multiphysics simulation</vt:lpstr>
      <vt:lpstr>Why choosing SOFA?</vt:lpstr>
      <vt:lpstr>Community and project governance</vt:lpstr>
      <vt:lpstr>An open-source project</vt:lpstr>
      <vt:lpstr>Our international community</vt:lpstr>
      <vt:lpstr>An open-source consortium </vt:lpstr>
      <vt:lpstr>An open-source consortium</vt:lpstr>
      <vt:lpstr>Joint governance</vt:lpstr>
      <vt:lpstr>Development process</vt:lpstr>
      <vt:lpstr>Development process</vt:lpstr>
      <vt:lpstr>Let’s discover the software project</vt:lpstr>
      <vt:lpstr>Software architecture</vt:lpstr>
      <vt:lpstr>Software architecture</vt:lpstr>
      <vt:lpstr>Versioning of sources</vt:lpstr>
      <vt:lpstr>SOFA architecture</vt:lpstr>
      <vt:lpstr>SOFA architecture</vt:lpstr>
      <vt:lpstr>How to get SOFA?</vt:lpstr>
      <vt:lpstr>SOFA main principles</vt:lpstr>
      <vt:lpstr>Solid mechanics</vt:lpstr>
      <vt:lpstr>Solid mechanics</vt:lpstr>
      <vt:lpstr>Solid mechanics</vt:lpstr>
      <vt:lpstr>Scene Graph</vt:lpstr>
      <vt:lpstr>Scene Graph</vt:lpstr>
      <vt:lpstr>Scene Graph</vt:lpstr>
      <vt:lpstr>Scene Graph</vt:lpstr>
      <vt:lpstr>Scene Graph (XML format)</vt:lpstr>
      <vt:lpstr>Scene Graph (XML format)</vt:lpstr>
      <vt:lpstr>1. Scene Graph (Python format)</vt:lpstr>
      <vt:lpstr>Scene Graph</vt:lpstr>
      <vt:lpstr>AnimationLoop and Visitor</vt:lpstr>
      <vt:lpstr>Mapping</vt:lpstr>
      <vt:lpstr>Mapping</vt:lpstr>
      <vt:lpstr>Mapping</vt:lpstr>
      <vt:lpstr>SOFA features</vt:lpstr>
      <vt:lpstr>Loading geometries - MeshLoaders</vt:lpstr>
      <vt:lpstr>Topology</vt:lpstr>
      <vt:lpstr>Topology</vt:lpstr>
      <vt:lpstr>Solid mechanics</vt:lpstr>
      <vt:lpstr>Collision pipeline</vt:lpstr>
      <vt:lpstr>GUI runSofa</vt:lpstr>
      <vt:lpstr>Plugins</vt:lpstr>
      <vt:lpstr>SofaPython3: scripting in </vt:lpstr>
      <vt:lpstr>SofaCUDA: GPU computing</vt:lpstr>
      <vt:lpstr>Interactive/haptic interfaces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erik pernod</cp:lastModifiedBy>
  <cp:revision>8</cp:revision>
  <dcterms:modified xsi:type="dcterms:W3CDTF">2025-06-23T21:21:04Z</dcterms:modified>
</cp:coreProperties>
</file>